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18"/>
  </p:handoutMasterIdLst>
  <p:sldIdLst>
    <p:sldId id="256" r:id="rId5"/>
    <p:sldId id="257" r:id="rId6"/>
    <p:sldId id="259" r:id="rId7"/>
    <p:sldId id="258" r:id="rId8"/>
    <p:sldId id="262" r:id="rId9"/>
    <p:sldId id="260" r:id="rId10"/>
    <p:sldId id="263" r:id="rId11"/>
    <p:sldId id="261" r:id="rId12"/>
    <p:sldId id="264" r:id="rId13"/>
    <p:sldId id="265" r:id="rId14"/>
    <p:sldId id="266" r:id="rId15"/>
    <p:sldId id="267" r:id="rId16"/>
    <p:sldId id="268" r:id="rId17"/>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FA3"/>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9" autoAdjust="0"/>
    <p:restoredTop sz="94660"/>
  </p:normalViewPr>
  <p:slideViewPr>
    <p:cSldViewPr snapToGrid="0">
      <p:cViewPr varScale="1">
        <p:scale>
          <a:sx n="112" d="100"/>
          <a:sy n="112" d="100"/>
        </p:scale>
        <p:origin x="378" y="9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DC719452-F7E2-425F-A5CB-5E079CB907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a:extLst>
              <a:ext uri="{FF2B5EF4-FFF2-40B4-BE49-F238E27FC236}">
                <a16:creationId xmlns:a16="http://schemas.microsoft.com/office/drawing/2014/main" id="{D9973775-00E8-4B76-BB4A-5EA793A9E2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6CBD68-51EA-426F-BAE9-BFD4653367D2}" type="datetimeFigureOut">
              <a:rPr lang="pl-PL" smtClean="0"/>
              <a:t>15.06.2023</a:t>
            </a:fld>
            <a:endParaRPr lang="pl-PL"/>
          </a:p>
        </p:txBody>
      </p:sp>
      <p:sp>
        <p:nvSpPr>
          <p:cNvPr id="4" name="Symbol zastępczy stopki 3">
            <a:extLst>
              <a:ext uri="{FF2B5EF4-FFF2-40B4-BE49-F238E27FC236}">
                <a16:creationId xmlns:a16="http://schemas.microsoft.com/office/drawing/2014/main" id="{E876FB6E-400C-4B28-9DFD-EE71AEDBFD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33CEE21A-6CDD-4F55-8A89-D1B61F9CEA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819B26-87EB-45D0-BF9C-2156AD4BFDC4}" type="slidenum">
              <a:rPr lang="pl-PL" smtClean="0"/>
              <a:t>‹#›</a:t>
            </a:fld>
            <a:endParaRPr lang="pl-PL"/>
          </a:p>
        </p:txBody>
      </p:sp>
    </p:spTree>
    <p:extLst>
      <p:ext uri="{BB962C8B-B14F-4D97-AF65-F5344CB8AC3E}">
        <p14:creationId xmlns:p14="http://schemas.microsoft.com/office/powerpoint/2010/main" val="78660814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1524000" y="1122363"/>
            <a:ext cx="9144000" cy="2387600"/>
          </a:xfrm>
        </p:spPr>
        <p:txBody>
          <a:bodyPr anchor="b">
            <a:normAutofit/>
          </a:bodyPr>
          <a:lstStyle>
            <a:lvl1pPr algn="ctr">
              <a:defRPr sz="3600">
                <a:latin typeface="Gill Sans Nova" panose="020B0602020104020203" pitchFamily="34" charset="0"/>
              </a:defRPr>
            </a:lvl1pPr>
          </a:lstStyle>
          <a:p>
            <a:r>
              <a:rPr lang="pl-PL" dirty="0"/>
              <a:t>Nagłówek </a:t>
            </a:r>
            <a:r>
              <a:rPr lang="pl-PL" dirty="0" err="1"/>
              <a:t>Gill</a:t>
            </a:r>
            <a:r>
              <a:rPr lang="pl-PL" dirty="0"/>
              <a:t> Sans Nova</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atin typeface="Gill Sans Nova" panose="020B06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dirty="0"/>
              <a:t>Kliknij, aby edytować styl wzorca podtytułu</a:t>
            </a:r>
          </a:p>
        </p:txBody>
      </p:sp>
    </p:spTree>
    <p:extLst>
      <p:ext uri="{BB962C8B-B14F-4D97-AF65-F5344CB8AC3E}">
        <p14:creationId xmlns:p14="http://schemas.microsoft.com/office/powerpoint/2010/main" val="3575739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ytuł i tekst pionowy">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Tree>
    <p:extLst>
      <p:ext uri="{BB962C8B-B14F-4D97-AF65-F5344CB8AC3E}">
        <p14:creationId xmlns:p14="http://schemas.microsoft.com/office/powerpoint/2010/main" val="2989862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304155"/>
          </a:xfrm>
        </p:spPr>
        <p:txBody>
          <a:bodyPr vert="eaVert"/>
          <a:lstStyle/>
          <a:p>
            <a:r>
              <a:rPr lang="pl-PL" dirty="0"/>
              <a:t>Kliknij, aby edytować styl</a:t>
            </a:r>
          </a:p>
        </p:txBody>
      </p:sp>
      <p:sp>
        <p:nvSpPr>
          <p:cNvPr id="3" name="Symbol zastępczy tytułu pionowego 2"/>
          <p:cNvSpPr>
            <a:spLocks noGrp="1"/>
          </p:cNvSpPr>
          <p:nvPr>
            <p:ph type="body" orient="vert" idx="1"/>
          </p:nvPr>
        </p:nvSpPr>
        <p:spPr>
          <a:xfrm>
            <a:off x="777240" y="1346040"/>
            <a:ext cx="7734300" cy="3342323"/>
          </a:xfrm>
        </p:spPr>
        <p:txBody>
          <a:bodyPr vert="eaVert"/>
          <a:lstStyle>
            <a:lvl1pPr>
              <a:defRPr>
                <a:latin typeface="Gill Sans Nova" panose="020B0602020104020203" pitchFamily="34" charset="0"/>
              </a:defRPr>
            </a:lvl1pPr>
            <a:lvl2pPr>
              <a:defRPr>
                <a:latin typeface="Gill Sans Nova" panose="020B0602020104020203" pitchFamily="34" charset="0"/>
              </a:defRPr>
            </a:lvl2pPr>
            <a:lvl3pPr>
              <a:defRPr>
                <a:latin typeface="Gill Sans Nova" panose="020B0602020104020203" pitchFamily="34" charset="0"/>
              </a:defRPr>
            </a:lvl3pPr>
            <a:lvl4pPr>
              <a:defRPr>
                <a:latin typeface="Gill Sans Nova" panose="020B0602020104020203" pitchFamily="34" charset="0"/>
              </a:defRPr>
            </a:lvl4pPr>
            <a:lvl5pPr>
              <a:defRPr>
                <a:latin typeface="Gill Sans Nova" panose="020B0602020104020203" pitchFamily="34" charset="0"/>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Tree>
    <p:extLst>
      <p:ext uri="{BB962C8B-B14F-4D97-AF65-F5344CB8AC3E}">
        <p14:creationId xmlns:p14="http://schemas.microsoft.com/office/powerpoint/2010/main" val="1434051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624840" y="590603"/>
            <a:ext cx="10515600" cy="1325563"/>
          </a:xfrm>
        </p:spPr>
        <p:txBody>
          <a:bodyPr/>
          <a:lstStyle>
            <a:lvl1pPr algn="l">
              <a:defRPr/>
            </a:lvl1pPr>
          </a:lstStyle>
          <a:p>
            <a:r>
              <a:rPr lang="pl-PL" dirty="0"/>
              <a:t>Nagłówek</a:t>
            </a:r>
          </a:p>
        </p:txBody>
      </p:sp>
      <p:sp>
        <p:nvSpPr>
          <p:cNvPr id="3" name="Symbol zastępczy zawartości 2"/>
          <p:cNvSpPr>
            <a:spLocks noGrp="1"/>
          </p:cNvSpPr>
          <p:nvPr>
            <p:ph idx="1"/>
          </p:nvPr>
        </p:nvSpPr>
        <p:spPr>
          <a:xfrm>
            <a:off x="624840" y="2074598"/>
            <a:ext cx="10515600" cy="4072255"/>
          </a:xfrm>
        </p:spPr>
        <p:txBody>
          <a:bodyPr/>
          <a:lstStyle>
            <a:lvl1pPr algn="l">
              <a:defRPr>
                <a:solidFill>
                  <a:schemeClr val="tx1">
                    <a:lumMod val="75000"/>
                    <a:lumOff val="25000"/>
                  </a:schemeClr>
                </a:solidFill>
              </a:defRPr>
            </a:lvl1pPr>
            <a:lvl2pPr algn="l">
              <a:defRPr>
                <a:solidFill>
                  <a:schemeClr val="tx1">
                    <a:lumMod val="75000"/>
                    <a:lumOff val="25000"/>
                  </a:schemeClr>
                </a:solidFill>
                <a:latin typeface="Gill Sans MT" panose="020B0502020104020203" pitchFamily="34" charset="-18"/>
              </a:defRPr>
            </a:lvl2pPr>
            <a:lvl3pPr algn="l">
              <a:defRPr>
                <a:solidFill>
                  <a:schemeClr val="tx1">
                    <a:lumMod val="75000"/>
                    <a:lumOff val="25000"/>
                  </a:schemeClr>
                </a:solidFill>
                <a:latin typeface="Gill Sans MT" panose="020B0502020104020203" pitchFamily="34" charset="-18"/>
              </a:defRPr>
            </a:lvl3pPr>
            <a:lvl4pPr algn="l">
              <a:defRPr>
                <a:solidFill>
                  <a:schemeClr val="tx1">
                    <a:lumMod val="75000"/>
                    <a:lumOff val="25000"/>
                  </a:schemeClr>
                </a:solidFill>
                <a:latin typeface="Gill Sans MT" panose="020B0502020104020203" pitchFamily="34" charset="-18"/>
              </a:defRPr>
            </a:lvl4pPr>
            <a:lvl5pPr algn="l">
              <a:defRPr>
                <a:solidFill>
                  <a:schemeClr val="tx1">
                    <a:lumMod val="75000"/>
                    <a:lumOff val="25000"/>
                  </a:schemeClr>
                </a:solidFill>
                <a:latin typeface="Gill Sans MT" panose="020B0502020104020203" pitchFamily="34" charset="-18"/>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Tree>
    <p:extLst>
      <p:ext uri="{BB962C8B-B14F-4D97-AF65-F5344CB8AC3E}">
        <p14:creationId xmlns:p14="http://schemas.microsoft.com/office/powerpoint/2010/main" val="227213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agłówek sekcji">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08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Kliknij, aby edytować styl</a:t>
            </a:r>
          </a:p>
        </p:txBody>
      </p:sp>
      <p:sp>
        <p:nvSpPr>
          <p:cNvPr id="3" name="Symbol zastępczy zawartości 2"/>
          <p:cNvSpPr>
            <a:spLocks noGrp="1"/>
          </p:cNvSpPr>
          <p:nvPr>
            <p:ph sz="half" idx="1"/>
          </p:nvPr>
        </p:nvSpPr>
        <p:spPr>
          <a:xfrm>
            <a:off x="838200" y="1825625"/>
            <a:ext cx="5181600" cy="4351338"/>
          </a:xfrm>
        </p:spPr>
        <p:txBody>
          <a:bodyPr/>
          <a:lstStyle>
            <a:lvl1pPr>
              <a:defRPr>
                <a:solidFill>
                  <a:srgbClr val="004FA3"/>
                </a:solidFill>
                <a:latin typeface="Gill Sans Nova" panose="020B0602020104020203" pitchFamily="34" charset="0"/>
              </a:defRPr>
            </a:lvl1pPr>
            <a:lvl2pPr>
              <a:defRPr>
                <a:solidFill>
                  <a:schemeClr val="tx1">
                    <a:lumMod val="75000"/>
                    <a:lumOff val="25000"/>
                  </a:schemeClr>
                </a:solidFill>
                <a:latin typeface="Gill Sans Nova" panose="020B0602020104020203" pitchFamily="34" charset="0"/>
              </a:defRPr>
            </a:lvl2pPr>
            <a:lvl3pPr>
              <a:defRPr>
                <a:solidFill>
                  <a:schemeClr val="tx1">
                    <a:lumMod val="75000"/>
                    <a:lumOff val="25000"/>
                  </a:schemeClr>
                </a:solidFill>
                <a:latin typeface="Gill Sans Nova" panose="020B0602020104020203" pitchFamily="34" charset="0"/>
              </a:defRPr>
            </a:lvl3pPr>
            <a:lvl4pPr>
              <a:defRPr>
                <a:solidFill>
                  <a:schemeClr val="tx1">
                    <a:lumMod val="75000"/>
                    <a:lumOff val="25000"/>
                  </a:schemeClr>
                </a:solidFill>
                <a:latin typeface="Gill Sans Nova" panose="020B0602020104020203" pitchFamily="34" charset="0"/>
              </a:defRPr>
            </a:lvl4pPr>
            <a:lvl5pPr>
              <a:defRPr>
                <a:solidFill>
                  <a:schemeClr val="tx1">
                    <a:lumMod val="75000"/>
                    <a:lumOff val="25000"/>
                  </a:schemeClr>
                </a:solidFill>
                <a:latin typeface="Gill Sans Nova" panose="020B0602020104020203" pitchFamily="34" charset="0"/>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zawartości 3"/>
          <p:cNvSpPr>
            <a:spLocks noGrp="1"/>
          </p:cNvSpPr>
          <p:nvPr>
            <p:ph sz="half" idx="2"/>
          </p:nvPr>
        </p:nvSpPr>
        <p:spPr>
          <a:xfrm>
            <a:off x="6172200" y="1825625"/>
            <a:ext cx="5181600" cy="4351338"/>
          </a:xfrm>
        </p:spPr>
        <p:txBody>
          <a:bodyPr/>
          <a:lstStyle>
            <a:lvl1pPr>
              <a:defRPr>
                <a:solidFill>
                  <a:srgbClr val="004FA3"/>
                </a:solidFill>
                <a:latin typeface="Gill Sans Nova" panose="020B0602020104020203" pitchFamily="34" charset="0"/>
              </a:defRPr>
            </a:lvl1pPr>
            <a:lvl2pPr>
              <a:defRPr>
                <a:solidFill>
                  <a:schemeClr val="tx1">
                    <a:lumMod val="75000"/>
                    <a:lumOff val="25000"/>
                  </a:schemeClr>
                </a:solidFill>
                <a:latin typeface="Gill Sans Nova" panose="020B0602020104020203" pitchFamily="34" charset="0"/>
              </a:defRPr>
            </a:lvl2pPr>
            <a:lvl3pPr>
              <a:defRPr>
                <a:solidFill>
                  <a:schemeClr val="tx1">
                    <a:lumMod val="75000"/>
                    <a:lumOff val="25000"/>
                  </a:schemeClr>
                </a:solidFill>
                <a:latin typeface="Gill Sans Nova" panose="020B0602020104020203" pitchFamily="34" charset="0"/>
              </a:defRPr>
            </a:lvl3pPr>
            <a:lvl4pPr>
              <a:defRPr>
                <a:solidFill>
                  <a:schemeClr val="tx1">
                    <a:lumMod val="75000"/>
                    <a:lumOff val="25000"/>
                  </a:schemeClr>
                </a:solidFill>
                <a:latin typeface="Gill Sans Nova" panose="020B0602020104020203" pitchFamily="34" charset="0"/>
              </a:defRPr>
            </a:lvl4pPr>
            <a:lvl5pPr>
              <a:defRPr>
                <a:solidFill>
                  <a:schemeClr val="tx1">
                    <a:lumMod val="75000"/>
                    <a:lumOff val="25000"/>
                  </a:schemeClr>
                </a:solidFill>
                <a:latin typeface="Gill Sans Nova" panose="020B0602020104020203" pitchFamily="34" charset="0"/>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Tree>
    <p:extLst>
      <p:ext uri="{BB962C8B-B14F-4D97-AF65-F5344CB8AC3E}">
        <p14:creationId xmlns:p14="http://schemas.microsoft.com/office/powerpoint/2010/main" val="3602610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a:xfrm>
            <a:off x="839788" y="365125"/>
            <a:ext cx="10515600" cy="1325563"/>
          </a:xfrm>
        </p:spPr>
        <p:txBody>
          <a:bodyPr/>
          <a:lstStyle/>
          <a:p>
            <a:r>
              <a:rPr lang="pl-PL" dirty="0"/>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a:t>Edytuj style wzorca tekstu</a:t>
            </a:r>
          </a:p>
        </p:txBody>
      </p:sp>
      <p:sp>
        <p:nvSpPr>
          <p:cNvPr id="4" name="Symbol zastępczy zawartości 3"/>
          <p:cNvSpPr>
            <a:spLocks noGrp="1"/>
          </p:cNvSpPr>
          <p:nvPr>
            <p:ph sz="half" idx="2"/>
          </p:nvPr>
        </p:nvSpPr>
        <p:spPr>
          <a:xfrm>
            <a:off x="839788" y="2505075"/>
            <a:ext cx="5157787" cy="3684588"/>
          </a:xfrm>
        </p:spPr>
        <p:txBody>
          <a:bodyPr/>
          <a:lstStyle>
            <a:lvl1pPr>
              <a:defRPr>
                <a:solidFill>
                  <a:schemeClr val="tx1">
                    <a:lumMod val="75000"/>
                    <a:lumOff val="25000"/>
                  </a:schemeClr>
                </a:solidFill>
                <a:latin typeface="Gill Sans Nova" panose="020B0602020104020203" pitchFamily="34" charset="0"/>
              </a:defRPr>
            </a:lvl1pPr>
            <a:lvl2pPr>
              <a:defRPr>
                <a:solidFill>
                  <a:schemeClr val="tx1">
                    <a:lumMod val="75000"/>
                    <a:lumOff val="25000"/>
                  </a:schemeClr>
                </a:solidFill>
                <a:latin typeface="Gill Sans Nova" panose="020B0602020104020203" pitchFamily="34" charset="0"/>
              </a:defRPr>
            </a:lvl2pPr>
            <a:lvl3pPr>
              <a:defRPr>
                <a:solidFill>
                  <a:schemeClr val="tx1">
                    <a:lumMod val="75000"/>
                    <a:lumOff val="25000"/>
                  </a:schemeClr>
                </a:solidFill>
                <a:latin typeface="Gill Sans Nova" panose="020B0602020104020203" pitchFamily="34" charset="0"/>
              </a:defRPr>
            </a:lvl3pPr>
            <a:lvl4pPr>
              <a:defRPr>
                <a:solidFill>
                  <a:schemeClr val="tx1">
                    <a:lumMod val="75000"/>
                    <a:lumOff val="25000"/>
                  </a:schemeClr>
                </a:solidFill>
                <a:latin typeface="Gill Sans Nova" panose="020B0602020104020203" pitchFamily="34" charset="0"/>
              </a:defRPr>
            </a:lvl4pPr>
            <a:lvl5pPr>
              <a:defRPr>
                <a:solidFill>
                  <a:schemeClr val="tx1">
                    <a:lumMod val="75000"/>
                    <a:lumOff val="25000"/>
                  </a:schemeClr>
                </a:solidFill>
                <a:latin typeface="Gill Sans Nova" panose="020B0602020104020203" pitchFamily="34" charset="0"/>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lvl1pPr>
              <a:defRPr>
                <a:solidFill>
                  <a:schemeClr val="tx1">
                    <a:lumMod val="75000"/>
                    <a:lumOff val="25000"/>
                  </a:schemeClr>
                </a:solidFill>
                <a:latin typeface="Gill Sans Nova" panose="020B0602020104020203" pitchFamily="34" charset="0"/>
              </a:defRPr>
            </a:lvl1pPr>
            <a:lvl2pPr>
              <a:defRPr>
                <a:solidFill>
                  <a:schemeClr val="tx1">
                    <a:lumMod val="75000"/>
                    <a:lumOff val="25000"/>
                  </a:schemeClr>
                </a:solidFill>
                <a:latin typeface="Gill Sans Nova" panose="020B0602020104020203" pitchFamily="34" charset="0"/>
              </a:defRPr>
            </a:lvl2pPr>
            <a:lvl3pPr>
              <a:defRPr>
                <a:solidFill>
                  <a:schemeClr val="tx1">
                    <a:lumMod val="75000"/>
                    <a:lumOff val="25000"/>
                  </a:schemeClr>
                </a:solidFill>
                <a:latin typeface="Gill Sans Nova" panose="020B0602020104020203" pitchFamily="34" charset="0"/>
              </a:defRPr>
            </a:lvl3pPr>
            <a:lvl4pPr>
              <a:defRPr>
                <a:solidFill>
                  <a:schemeClr val="tx1">
                    <a:lumMod val="75000"/>
                    <a:lumOff val="25000"/>
                  </a:schemeClr>
                </a:solidFill>
                <a:latin typeface="Gill Sans Nova" panose="020B0602020104020203" pitchFamily="34" charset="0"/>
              </a:defRPr>
            </a:lvl4pPr>
            <a:lvl5pPr>
              <a:defRPr>
                <a:solidFill>
                  <a:schemeClr val="tx1">
                    <a:lumMod val="75000"/>
                    <a:lumOff val="25000"/>
                  </a:schemeClr>
                </a:solidFill>
                <a:latin typeface="Gill Sans Nova" panose="020B0602020104020203" pitchFamily="34" charset="0"/>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Tree>
    <p:extLst>
      <p:ext uri="{BB962C8B-B14F-4D97-AF65-F5344CB8AC3E}">
        <p14:creationId xmlns:p14="http://schemas.microsoft.com/office/powerpoint/2010/main" val="4199723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Kliknij, aby edytować styl</a:t>
            </a:r>
          </a:p>
        </p:txBody>
      </p:sp>
      <p:sp>
        <p:nvSpPr>
          <p:cNvPr id="4" name="Symbol zastępczy stopki 3"/>
          <p:cNvSpPr>
            <a:spLocks noGrp="1"/>
          </p:cNvSpPr>
          <p:nvPr>
            <p:ph type="ftr" sz="quarter" idx="11"/>
          </p:nvPr>
        </p:nvSpPr>
        <p:spPr>
          <a:xfrm>
            <a:off x="4038600" y="6356350"/>
            <a:ext cx="4114800" cy="365125"/>
          </a:xfrm>
          <a:prstGeom prst="rect">
            <a:avLst/>
          </a:prstGeom>
        </p:spPr>
        <p:txBody>
          <a:bodyPr/>
          <a:lstStyle>
            <a:lvl1pPr algn="ctr">
              <a:defRPr sz="1400">
                <a:solidFill>
                  <a:schemeClr val="tx1">
                    <a:lumMod val="65000"/>
                    <a:lumOff val="35000"/>
                  </a:schemeClr>
                </a:solidFill>
                <a:latin typeface="Gill Sans MT" panose="020B0502020104020203" pitchFamily="34" charset="-18"/>
              </a:defRPr>
            </a:lvl1pPr>
          </a:lstStyle>
          <a:p>
            <a:r>
              <a:rPr lang="pl-PL" dirty="0"/>
              <a:t>data</a:t>
            </a:r>
          </a:p>
        </p:txBody>
      </p:sp>
    </p:spTree>
    <p:extLst>
      <p:ext uri="{BB962C8B-B14F-4D97-AF65-F5344CB8AC3E}">
        <p14:creationId xmlns:p14="http://schemas.microsoft.com/office/powerpoint/2010/main" val="80043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64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dirty="0"/>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atin typeface="Gill Sans Nova" panose="020B0602020104020203" pitchFamily="34" charset="0"/>
              </a:defRPr>
            </a:lvl1pPr>
            <a:lvl2pPr>
              <a:defRPr sz="2800">
                <a:solidFill>
                  <a:schemeClr val="tx1">
                    <a:lumMod val="75000"/>
                    <a:lumOff val="25000"/>
                  </a:schemeClr>
                </a:solidFill>
                <a:latin typeface="Gill Sans Nova" panose="020B0602020104020203" pitchFamily="34" charset="0"/>
              </a:defRPr>
            </a:lvl2pPr>
            <a:lvl3pPr>
              <a:defRPr sz="2400">
                <a:solidFill>
                  <a:schemeClr val="tx1">
                    <a:lumMod val="75000"/>
                    <a:lumOff val="25000"/>
                  </a:schemeClr>
                </a:solidFill>
                <a:latin typeface="Gill Sans Nova" panose="020B0602020104020203" pitchFamily="34" charset="0"/>
              </a:defRPr>
            </a:lvl3pPr>
            <a:lvl4pPr>
              <a:defRPr sz="2000">
                <a:solidFill>
                  <a:schemeClr val="tx1">
                    <a:lumMod val="75000"/>
                    <a:lumOff val="25000"/>
                  </a:schemeClr>
                </a:solidFill>
                <a:latin typeface="Gill Sans Nova" panose="020B0602020104020203" pitchFamily="34" charset="0"/>
              </a:defRPr>
            </a:lvl4pPr>
            <a:lvl5pPr>
              <a:defRPr sz="2000">
                <a:solidFill>
                  <a:schemeClr val="tx1">
                    <a:lumMod val="75000"/>
                    <a:lumOff val="25000"/>
                  </a:schemeClr>
                </a:solidFill>
                <a:latin typeface="Gill Sans Nova" panose="020B0602020104020203" pitchFamily="34" charset="0"/>
              </a:defRPr>
            </a:lvl5pPr>
            <a:lvl6pPr>
              <a:defRPr sz="2000"/>
            </a:lvl6pPr>
            <a:lvl7pPr>
              <a:defRPr sz="2000"/>
            </a:lvl7pPr>
            <a:lvl8pPr>
              <a:defRPr sz="2000"/>
            </a:lvl8pPr>
            <a:lvl9pPr>
              <a:defRPr sz="2000"/>
            </a:lvl9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a:t>Edytuj style wzorca tekstu</a:t>
            </a:r>
          </a:p>
        </p:txBody>
      </p:sp>
    </p:spTree>
    <p:extLst>
      <p:ext uri="{BB962C8B-B14F-4D97-AF65-F5344CB8AC3E}">
        <p14:creationId xmlns:p14="http://schemas.microsoft.com/office/powerpoint/2010/main" val="4074947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dirty="0"/>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dirty="0"/>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a:t>Edytuj style wzorca tekstu</a:t>
            </a:r>
          </a:p>
        </p:txBody>
      </p:sp>
    </p:spTree>
    <p:extLst>
      <p:ext uri="{BB962C8B-B14F-4D97-AF65-F5344CB8AC3E}">
        <p14:creationId xmlns:p14="http://schemas.microsoft.com/office/powerpoint/2010/main" val="296469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96DAC541-7B7A-43D3-8B79-37D633B846F1}">
                <asvg:svgBlip xmlns:asvg="http://schemas.microsoft.com/office/drawing/2016/SVG/main" r:embed="rId14"/>
              </a:ext>
            </a:extLst>
          </a:blip>
          <a:srcRect/>
          <a:stretch>
            <a:fillRect/>
          </a:stretch>
        </a:blipFill>
        <a:effectLst/>
      </p:bgPr>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838200" y="2480363"/>
            <a:ext cx="10515600" cy="1325563"/>
          </a:xfrm>
          <a:prstGeom prst="rect">
            <a:avLst/>
          </a:prstGeom>
        </p:spPr>
        <p:txBody>
          <a:bodyPr vert="horz" lIns="91440" tIns="45720" rIns="91440" bIns="45720" rtlCol="0" anchor="ctr">
            <a:normAutofit/>
          </a:bodyPr>
          <a:lstStyle/>
          <a:p>
            <a:r>
              <a:rPr lang="pl-PL" dirty="0"/>
              <a:t>Krój pisma </a:t>
            </a:r>
            <a:r>
              <a:rPr lang="pl-PL" dirty="0" err="1"/>
              <a:t>Gill</a:t>
            </a:r>
            <a:r>
              <a:rPr lang="pl-PL" dirty="0"/>
              <a:t> Sans Nova</a:t>
            </a:r>
          </a:p>
        </p:txBody>
      </p:sp>
      <p:sp>
        <p:nvSpPr>
          <p:cNvPr id="3" name="Symbol zastępczy tekstu 2"/>
          <p:cNvSpPr>
            <a:spLocks noGrp="1"/>
          </p:cNvSpPr>
          <p:nvPr>
            <p:ph type="body" idx="1"/>
          </p:nvPr>
        </p:nvSpPr>
        <p:spPr>
          <a:xfrm>
            <a:off x="838200" y="3805926"/>
            <a:ext cx="10515600" cy="722007"/>
          </a:xfrm>
          <a:prstGeom prst="rect">
            <a:avLst/>
          </a:prstGeom>
        </p:spPr>
        <p:txBody>
          <a:bodyPr vert="horz" lIns="91440" tIns="45720" rIns="91440" bIns="45720" rtlCol="0">
            <a:normAutofit/>
          </a:bodyPr>
          <a:lstStyle/>
          <a:p>
            <a:pPr lvl="0"/>
            <a:r>
              <a:rPr lang="pl-PL" dirty="0"/>
              <a:t>podtytuł</a:t>
            </a:r>
          </a:p>
        </p:txBody>
      </p:sp>
    </p:spTree>
    <p:extLst>
      <p:ext uri="{BB962C8B-B14F-4D97-AF65-F5344CB8AC3E}">
        <p14:creationId xmlns:p14="http://schemas.microsoft.com/office/powerpoint/2010/main" val="2591925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kern="1200" baseline="0">
          <a:solidFill>
            <a:srgbClr val="004FA3"/>
          </a:solidFill>
          <a:latin typeface="Gill Sans Nova" panose="020B0602020104020203" pitchFamily="34" charset="0"/>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iamneubert" TargetMode="External"/><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3F5495B3-5BDD-8B12-A62B-59A5F3C508AF}"/>
              </a:ext>
            </a:extLst>
          </p:cNvPr>
          <p:cNvSpPr>
            <a:spLocks noGrp="1"/>
          </p:cNvSpPr>
          <p:nvPr>
            <p:ph type="ctrTitle"/>
          </p:nvPr>
        </p:nvSpPr>
        <p:spPr>
          <a:xfrm>
            <a:off x="3593363" y="2391871"/>
            <a:ext cx="5005273" cy="1925052"/>
          </a:xfrm>
        </p:spPr>
        <p:txBody>
          <a:bodyPr>
            <a:noAutofit/>
          </a:bodyPr>
          <a:lstStyle/>
          <a:p>
            <a:r>
              <a:rPr lang="en-US" sz="2400" kern="100" dirty="0">
                <a:solidFill>
                  <a:srgbClr val="000000"/>
                </a:solidFill>
                <a:effectLst/>
                <a:latin typeface="Times New Roman" panose="02020603050405020304" pitchFamily="18" charset="0"/>
                <a:ea typeface="Times New Roman" panose="02020603050405020304" pitchFamily="18" charset="0"/>
              </a:rPr>
              <a:t>“Enhancing Visual Realism in Text-to-Image Synthesis through Stable Diffusion Techniques: Impact and Application Analysis”</a:t>
            </a:r>
            <a:br>
              <a:rPr lang="en-US" sz="2400" kern="100" dirty="0">
                <a:solidFill>
                  <a:srgbClr val="000000"/>
                </a:solidFill>
                <a:effectLst/>
                <a:latin typeface="Times New Roman" panose="02020603050405020304" pitchFamily="18" charset="0"/>
                <a:ea typeface="Times New Roman" panose="02020603050405020304" pitchFamily="18" charset="0"/>
              </a:rPr>
            </a:br>
            <a:endParaRPr lang="pl-PL" sz="2400" dirty="0">
              <a:solidFill>
                <a:schemeClr val="tx1"/>
              </a:solidFill>
            </a:endParaRPr>
          </a:p>
        </p:txBody>
      </p:sp>
      <p:sp>
        <p:nvSpPr>
          <p:cNvPr id="5" name="Podtytuł 2">
            <a:extLst>
              <a:ext uri="{FF2B5EF4-FFF2-40B4-BE49-F238E27FC236}">
                <a16:creationId xmlns:a16="http://schemas.microsoft.com/office/drawing/2014/main" id="{BFA3E346-218A-9ECB-2750-D2957F896C97}"/>
              </a:ext>
            </a:extLst>
          </p:cNvPr>
          <p:cNvSpPr>
            <a:spLocks noGrp="1"/>
          </p:cNvSpPr>
          <p:nvPr>
            <p:ph type="subTitle" idx="1"/>
          </p:nvPr>
        </p:nvSpPr>
        <p:spPr>
          <a:xfrm>
            <a:off x="7312979" y="4316923"/>
            <a:ext cx="4550158" cy="1398076"/>
          </a:xfrm>
        </p:spPr>
        <p:txBody>
          <a:bodyPr>
            <a:normAutofit/>
          </a:bodyPr>
          <a:lstStyle/>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lang="pl-PL" sz="2000" dirty="0">
                <a:solidFill>
                  <a:prstClr val="black"/>
                </a:solidFill>
                <a:latin typeface="Calibri" panose="020F0502020204030204"/>
              </a:rPr>
              <a:t>Patryk Siczek</a:t>
            </a:r>
            <a:endParaRPr kumimoji="0" lang="pl-PL"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kumimoji="0" lang="pl-PL" sz="2000" b="0" i="0" u="none" strike="noStrike" kern="1200" cap="none" spc="0" normalizeH="0" baseline="0" noProof="0" dirty="0">
                <a:ln>
                  <a:noFill/>
                </a:ln>
                <a:solidFill>
                  <a:prstClr val="black"/>
                </a:solidFill>
                <a:effectLst/>
                <a:uLnTx/>
                <a:uFillTx/>
                <a:latin typeface="Calibri" panose="020F0502020204030204"/>
                <a:ea typeface="+mn-ea"/>
                <a:cs typeface="+mn-cs"/>
              </a:rPr>
              <a:t>43225</a:t>
            </a:r>
          </a:p>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kumimoji="0" lang="pl-PL" sz="2000" b="0" i="0" u="none" strike="noStrike" kern="1200" cap="none" spc="0" normalizeH="0" baseline="0" noProof="0" dirty="0">
                <a:ln>
                  <a:noFill/>
                </a:ln>
                <a:solidFill>
                  <a:prstClr val="black"/>
                </a:solidFill>
                <a:effectLst/>
                <a:uLnTx/>
                <a:uFillTx/>
                <a:latin typeface="Calibri" panose="020F0502020204030204"/>
                <a:ea typeface="+mn-ea"/>
                <a:cs typeface="+mn-cs"/>
              </a:rPr>
              <a:t>Management and </a:t>
            </a:r>
            <a:r>
              <a:rPr kumimoji="0" lang="pl-PL" sz="2000" b="0" i="0" u="none" strike="noStrike" kern="1200" cap="none" spc="0" normalizeH="0" baseline="0" noProof="0" dirty="0" err="1">
                <a:ln>
                  <a:noFill/>
                </a:ln>
                <a:solidFill>
                  <a:prstClr val="black"/>
                </a:solidFill>
                <a:effectLst/>
                <a:uLnTx/>
                <a:uFillTx/>
                <a:latin typeface="Calibri" panose="020F0502020204030204"/>
                <a:ea typeface="+mn-ea"/>
                <a:cs typeface="+mn-cs"/>
              </a:rPr>
              <a:t>Artificial</a:t>
            </a:r>
            <a:r>
              <a:rPr kumimoji="0" lang="pl-PL"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l-PL" sz="2000" b="0" i="0" u="none" strike="noStrike" kern="1200" cap="none" spc="0" normalizeH="0" baseline="0" noProof="0" dirty="0" err="1">
                <a:ln>
                  <a:noFill/>
                </a:ln>
                <a:solidFill>
                  <a:prstClr val="black"/>
                </a:solidFill>
                <a:effectLst/>
                <a:uLnTx/>
                <a:uFillTx/>
                <a:latin typeface="Calibri" panose="020F0502020204030204"/>
                <a:ea typeface="+mn-ea"/>
                <a:cs typeface="+mn-cs"/>
              </a:rPr>
              <a:t>Intelligence</a:t>
            </a:r>
            <a:endParaRPr kumimoji="0" lang="pl-PL"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kumimoji="0" lang="pl-PL" sz="2000" b="0" i="0" u="none" strike="noStrike" kern="1200" cap="none" spc="0" normalizeH="0" baseline="0" noProof="0" dirty="0">
                <a:ln>
                  <a:noFill/>
                </a:ln>
                <a:solidFill>
                  <a:prstClr val="black"/>
                </a:solidFill>
                <a:effectLst/>
                <a:uLnTx/>
                <a:uFillTx/>
                <a:latin typeface="Calibri" panose="020F0502020204030204"/>
                <a:ea typeface="+mn-ea"/>
                <a:cs typeface="+mn-cs"/>
              </a:rPr>
              <a:t>Aleksandra </a:t>
            </a:r>
            <a:r>
              <a:rPr kumimoji="0" lang="pl-PL" sz="2000" b="0" i="0" u="none" strike="noStrike" kern="1200" cap="none" spc="0" normalizeH="0" baseline="0" noProof="0" dirty="0" err="1">
                <a:ln>
                  <a:noFill/>
                </a:ln>
                <a:solidFill>
                  <a:prstClr val="black"/>
                </a:solidFill>
                <a:effectLst/>
                <a:uLnTx/>
                <a:uFillTx/>
                <a:latin typeface="Calibri" panose="020F0502020204030204"/>
                <a:ea typeface="+mn-ea"/>
                <a:cs typeface="+mn-cs"/>
              </a:rPr>
              <a:t>Przegalińska</a:t>
            </a:r>
            <a:r>
              <a:rPr lang="pl-PL" sz="2000" dirty="0">
                <a:solidFill>
                  <a:prstClr val="black"/>
                </a:solidFill>
                <a:latin typeface="Calibri" panose="020F0502020204030204"/>
              </a:rPr>
              <a:t>-Skierkowska, </a:t>
            </a:r>
            <a:r>
              <a:rPr lang="pl-PL" sz="2000" dirty="0" err="1">
                <a:solidFill>
                  <a:prstClr val="black"/>
                </a:solidFill>
                <a:latin typeface="Calibri" panose="020F0502020204030204"/>
              </a:rPr>
              <a:t>PhD</a:t>
            </a:r>
            <a:endParaRPr kumimoji="0" lang="pl-PL"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pl-PL" dirty="0"/>
          </a:p>
        </p:txBody>
      </p:sp>
    </p:spTree>
    <p:extLst>
      <p:ext uri="{BB962C8B-B14F-4D97-AF65-F5344CB8AC3E}">
        <p14:creationId xmlns:p14="http://schemas.microsoft.com/office/powerpoint/2010/main" val="67891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B1CF2F-13DC-67D3-2753-7A55F2F320D6}"/>
              </a:ext>
            </a:extLst>
          </p:cNvPr>
          <p:cNvSpPr>
            <a:spLocks noGrp="1"/>
          </p:cNvSpPr>
          <p:nvPr>
            <p:ph idx="1"/>
          </p:nvPr>
        </p:nvSpPr>
        <p:spPr>
          <a:xfrm>
            <a:off x="6727967" y="354844"/>
            <a:ext cx="4881133" cy="1663906"/>
          </a:xfrm>
        </p:spPr>
        <p:txBody>
          <a:bodyPr>
            <a:normAutofit lnSpcReduction="10000"/>
          </a:bodyPr>
          <a:lstStyle/>
          <a:p>
            <a:pPr algn="just"/>
            <a:r>
              <a:rPr lang="pl-PL" sz="1800" kern="100" dirty="0">
                <a:solidFill>
                  <a:srgbClr val="000000"/>
                </a:solidFill>
                <a:effectLst/>
                <a:latin typeface="Times New Roman" panose="02020603050405020304" pitchFamily="18" charset="0"/>
                <a:ea typeface="Times New Roman" panose="02020603050405020304" pitchFamily="18" charset="0"/>
              </a:rPr>
              <a:t>4) </a:t>
            </a:r>
            <a:r>
              <a:rPr lang="en-US" sz="1800" kern="100" dirty="0">
                <a:solidFill>
                  <a:srgbClr val="000000"/>
                </a:solidFill>
                <a:effectLst/>
                <a:latin typeface="Times New Roman" panose="02020603050405020304" pitchFamily="18" charset="0"/>
                <a:ea typeface="Times New Roman" panose="02020603050405020304" pitchFamily="18" charset="0"/>
              </a:rPr>
              <a:t>Potential Drawbacks - Among these concerns lies the dissemination of fake news, manipulating and falsifying evidence, spreading misinformation, misusing deepfakes, substituting authentic photographers and artists while also raising privacy issues alongside potentially producing inappropriate or violent outcomes. </a:t>
            </a:r>
            <a:endParaRPr lang="en-US" dirty="0"/>
          </a:p>
        </p:txBody>
      </p:sp>
      <p:sp>
        <p:nvSpPr>
          <p:cNvPr id="4" name="Text Placeholder 3">
            <a:extLst>
              <a:ext uri="{FF2B5EF4-FFF2-40B4-BE49-F238E27FC236}">
                <a16:creationId xmlns:a16="http://schemas.microsoft.com/office/drawing/2014/main" id="{50DD62A4-D7FC-D6E8-FDD7-C3FED78779A8}"/>
              </a:ext>
            </a:extLst>
          </p:cNvPr>
          <p:cNvSpPr>
            <a:spLocks noGrp="1"/>
          </p:cNvSpPr>
          <p:nvPr>
            <p:ph type="body" sz="half" idx="2"/>
          </p:nvPr>
        </p:nvSpPr>
        <p:spPr>
          <a:xfrm>
            <a:off x="464270" y="354844"/>
            <a:ext cx="4817527" cy="1865119"/>
          </a:xfrm>
        </p:spPr>
        <p:txBody>
          <a:bodyPr/>
          <a:lstStyle/>
          <a:p>
            <a:pPr algn="just"/>
            <a:r>
              <a:rPr lang="en-US" sz="1800" kern="100" dirty="0">
                <a:solidFill>
                  <a:srgbClr val="000000"/>
                </a:solidFill>
                <a:effectLst/>
                <a:latin typeface="Times New Roman" panose="02020603050405020304" pitchFamily="18" charset="0"/>
                <a:ea typeface="Times New Roman" panose="02020603050405020304" pitchFamily="18" charset="0"/>
              </a:rPr>
              <a:t>3) Potential Benefits - These ranged from cost-cutting measures for businesses to ease of artwork creation; visualization tips for historical events; quicker execution tasks; better communication through visual representations in various fields such as education</a:t>
            </a:r>
            <a:r>
              <a:rPr lang="pl-PL" sz="1800" kern="100" dirty="0">
                <a:solidFill>
                  <a:srgbClr val="000000"/>
                </a:solidFill>
                <a:effectLst/>
                <a:latin typeface="Times New Roman" panose="02020603050405020304" pitchFamily="18" charset="0"/>
                <a:ea typeface="Times New Roman" panose="02020603050405020304" pitchFamily="18" charset="0"/>
              </a:rPr>
              <a:t>,</a:t>
            </a:r>
            <a:r>
              <a:rPr lang="en-US" sz="1800" kern="100" dirty="0">
                <a:solidFill>
                  <a:srgbClr val="000000"/>
                </a:solidFill>
                <a:effectLst/>
                <a:latin typeface="Times New Roman" panose="02020603050405020304" pitchFamily="18" charset="0"/>
                <a:ea typeface="Times New Roman" panose="02020603050405020304" pitchFamily="18" charset="0"/>
              </a:rPr>
              <a:t> marketing</a:t>
            </a:r>
            <a:r>
              <a:rPr lang="pl-PL" sz="1800" kern="100" dirty="0">
                <a:solidFill>
                  <a:srgbClr val="000000"/>
                </a:solidFill>
                <a:effectLst/>
                <a:latin typeface="Times New Roman" panose="02020603050405020304" pitchFamily="18" charset="0"/>
                <a:ea typeface="Times New Roman" panose="02020603050405020304" pitchFamily="18" charset="0"/>
              </a:rPr>
              <a:t>,</a:t>
            </a:r>
            <a:r>
              <a:rPr lang="en-US" sz="1800" kern="100" dirty="0">
                <a:solidFill>
                  <a:srgbClr val="000000"/>
                </a:solidFill>
                <a:effectLst/>
                <a:latin typeface="Times New Roman" panose="02020603050405020304" pitchFamily="18" charset="0"/>
                <a:ea typeface="Times New Roman" panose="02020603050405020304" pitchFamily="18" charset="0"/>
              </a:rPr>
              <a:t> ads</a:t>
            </a:r>
            <a:r>
              <a:rPr lang="pl-PL" sz="1800" kern="100" dirty="0">
                <a:solidFill>
                  <a:srgbClr val="000000"/>
                </a:solidFill>
                <a:effectLst/>
                <a:latin typeface="Times New Roman" panose="02020603050405020304" pitchFamily="18" charset="0"/>
                <a:ea typeface="Times New Roman" panose="02020603050405020304" pitchFamily="18" charset="0"/>
              </a:rPr>
              <a:t>,</a:t>
            </a:r>
            <a:r>
              <a:rPr lang="en-US" sz="1800" kern="100" dirty="0">
                <a:solidFill>
                  <a:srgbClr val="000000"/>
                </a:solidFill>
                <a:effectLst/>
                <a:latin typeface="Times New Roman" panose="02020603050405020304" pitchFamily="18" charset="0"/>
                <a:ea typeface="Times New Roman" panose="02020603050405020304" pitchFamily="18" charset="0"/>
              </a:rPr>
              <a:t> book illustrations</a:t>
            </a:r>
            <a:r>
              <a:rPr lang="pl-PL" sz="1800" kern="100" dirty="0">
                <a:solidFill>
                  <a:srgbClr val="000000"/>
                </a:solidFill>
                <a:effectLst/>
                <a:latin typeface="Times New Roman" panose="02020603050405020304" pitchFamily="18" charset="0"/>
                <a:ea typeface="Times New Roman" panose="02020603050405020304" pitchFamily="18" charset="0"/>
              </a:rPr>
              <a:t>,</a:t>
            </a:r>
            <a:r>
              <a:rPr lang="en-US" sz="1800" kern="100" dirty="0">
                <a:solidFill>
                  <a:srgbClr val="000000"/>
                </a:solidFill>
                <a:effectLst/>
                <a:latin typeface="Times New Roman" panose="02020603050405020304" pitchFamily="18" charset="0"/>
                <a:ea typeface="Times New Roman" panose="02020603050405020304" pitchFamily="18" charset="0"/>
              </a:rPr>
              <a:t> design. </a:t>
            </a:r>
          </a:p>
          <a:p>
            <a:endParaRPr lang="en-US" dirty="0"/>
          </a:p>
        </p:txBody>
      </p:sp>
      <p:pic>
        <p:nvPicPr>
          <p:cNvPr id="5" name="Picture 4" descr="A picture containing text, screenshot, font, number&#10;&#10;Description automatically generated">
            <a:extLst>
              <a:ext uri="{FF2B5EF4-FFF2-40B4-BE49-F238E27FC236}">
                <a16:creationId xmlns:a16="http://schemas.microsoft.com/office/drawing/2014/main" id="{6C65F5CB-CF61-6B2F-20A1-F490ECA7E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00" y="2313473"/>
            <a:ext cx="4580268" cy="3447696"/>
          </a:xfrm>
          <a:prstGeom prst="rect">
            <a:avLst/>
          </a:prstGeom>
          <a:ln>
            <a:solidFill>
              <a:schemeClr val="tx1"/>
            </a:solidFill>
          </a:ln>
        </p:spPr>
      </p:pic>
      <p:pic>
        <p:nvPicPr>
          <p:cNvPr id="6" name="Picture 5" descr="A screenshot of a computer&#10;&#10;Description automatically generated with low confidence">
            <a:extLst>
              <a:ext uri="{FF2B5EF4-FFF2-40B4-BE49-F238E27FC236}">
                <a16:creationId xmlns:a16="http://schemas.microsoft.com/office/drawing/2014/main" id="{9A65D367-22D7-6001-B091-3F8984E72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990" y="2313473"/>
            <a:ext cx="4797110" cy="3447696"/>
          </a:xfrm>
          <a:prstGeom prst="rect">
            <a:avLst/>
          </a:prstGeom>
          <a:ln>
            <a:solidFill>
              <a:schemeClr val="tx1"/>
            </a:solidFill>
          </a:ln>
        </p:spPr>
      </p:pic>
    </p:spTree>
    <p:extLst>
      <p:ext uri="{BB962C8B-B14F-4D97-AF65-F5344CB8AC3E}">
        <p14:creationId xmlns:p14="http://schemas.microsoft.com/office/powerpoint/2010/main" val="2250015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2A3B-1A78-36FC-A265-B2B9B93B15C8}"/>
              </a:ext>
            </a:extLst>
          </p:cNvPr>
          <p:cNvSpPr>
            <a:spLocks noGrp="1"/>
          </p:cNvSpPr>
          <p:nvPr>
            <p:ph type="title"/>
          </p:nvPr>
        </p:nvSpPr>
        <p:spPr>
          <a:xfrm>
            <a:off x="661713" y="290943"/>
            <a:ext cx="3932237" cy="696482"/>
          </a:xfrm>
        </p:spPr>
        <p:txBody>
          <a:bodyPr>
            <a:normAutofit/>
          </a:bodyPr>
          <a:lstStyle/>
          <a:p>
            <a:r>
              <a:rPr lang="pl-PL" sz="4000" dirty="0" err="1">
                <a:latin typeface="Times New Roman" panose="02020603050405020304" pitchFamily="18" charset="0"/>
                <a:cs typeface="Times New Roman" panose="02020603050405020304" pitchFamily="18" charset="0"/>
              </a:rPr>
              <a:t>Conclusions</a:t>
            </a:r>
            <a:endParaRPr lang="en-US" sz="40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B7143A1-DDF6-F65B-A6C8-698D1A68469A}"/>
              </a:ext>
            </a:extLst>
          </p:cNvPr>
          <p:cNvSpPr>
            <a:spLocks noGrp="1"/>
          </p:cNvSpPr>
          <p:nvPr>
            <p:ph type="body" sz="half" idx="2"/>
          </p:nvPr>
        </p:nvSpPr>
        <p:spPr>
          <a:xfrm>
            <a:off x="188007" y="1153682"/>
            <a:ext cx="4939469" cy="4715306"/>
          </a:xfrm>
        </p:spPr>
        <p:txBody>
          <a:bodyPr>
            <a:normAutofit fontScale="92500" lnSpcReduction="20000"/>
          </a:bodyPr>
          <a:lstStyle/>
          <a:p>
            <a:pPr marL="285750" indent="-285750" algn="just">
              <a:buFont typeface="Wingdings" panose="05000000000000000000" pitchFamily="2" charset="2"/>
              <a:buChar char="v"/>
            </a:pPr>
            <a:r>
              <a:rPr lang="en-US" sz="1900" dirty="0">
                <a:latin typeface="Times New Roman" panose="02020603050405020304" pitchFamily="18" charset="0"/>
                <a:cs typeface="Times New Roman" panose="02020603050405020304" pitchFamily="18" charset="0"/>
              </a:rPr>
              <a:t>Cost Reduction: Text-to-image synthesis reduces the reliance on expensive photo shoots and stock images, making it cost-effective for businesses to generate custom visual content.</a:t>
            </a:r>
            <a:endParaRPr lang="pl-PL" sz="19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900" dirty="0">
                <a:latin typeface="Times New Roman" panose="02020603050405020304" pitchFamily="18" charset="0"/>
                <a:cs typeface="Times New Roman" panose="02020603050405020304" pitchFamily="18" charset="0"/>
              </a:rPr>
              <a:t>Improved Visual Communication: Highly realistic images generated from text descriptions facilitate clear and intuitive visual communication, enhancing understanding and engagement. </a:t>
            </a:r>
            <a:endParaRPr lang="pl-PL" sz="19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900" dirty="0">
                <a:latin typeface="Times New Roman" panose="02020603050405020304" pitchFamily="18" charset="0"/>
                <a:cs typeface="Times New Roman" panose="02020603050405020304" pitchFamily="18" charset="0"/>
              </a:rPr>
              <a:t>Enhanced Creativity: Text-to-image synthesis empowers artists, designers, and storytellers to bring their textual ideas to life visually, fostering creativity and pushing the boundaries of expression. </a:t>
            </a:r>
            <a:endParaRPr lang="pl-PL" sz="19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900" dirty="0">
                <a:latin typeface="Times New Roman" panose="02020603050405020304" pitchFamily="18" charset="0"/>
                <a:cs typeface="Times New Roman" panose="02020603050405020304" pitchFamily="18" charset="0"/>
              </a:rPr>
              <a:t>Ethical Considerations and Responsible Development: As text-to-image synthesis becomes more powerful, it is crucial to address ethical concerns, such as the potential for misuse in creating deepfakes or spreading misinformation. Responsible development practices and regulations should be considered to ensure the responsible use of this technology</a:t>
            </a:r>
            <a:r>
              <a:rPr lang="en-US" dirty="0">
                <a:latin typeface="Times New Roman" panose="02020603050405020304" pitchFamily="18" charset="0"/>
                <a:cs typeface="Times New Roman" panose="02020603050405020304" pitchFamily="18" charset="0"/>
              </a:rPr>
              <a:t>.</a:t>
            </a:r>
          </a:p>
        </p:txBody>
      </p:sp>
      <p:pic>
        <p:nvPicPr>
          <p:cNvPr id="11" name="Picture 10" descr="A collage of women's faces&#10;&#10;Description automatically generated with medium confidence">
            <a:extLst>
              <a:ext uri="{FF2B5EF4-FFF2-40B4-BE49-F238E27FC236}">
                <a16:creationId xmlns:a16="http://schemas.microsoft.com/office/drawing/2014/main" id="{F01B3F7C-6DCC-08B1-ADA5-523651698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0070" y="128218"/>
            <a:ext cx="6348165" cy="3465040"/>
          </a:xfrm>
          <a:prstGeom prst="rect">
            <a:avLst/>
          </a:prstGeom>
        </p:spPr>
      </p:pic>
      <p:sp>
        <p:nvSpPr>
          <p:cNvPr id="13" name="TextBox 12">
            <a:extLst>
              <a:ext uri="{FF2B5EF4-FFF2-40B4-BE49-F238E27FC236}">
                <a16:creationId xmlns:a16="http://schemas.microsoft.com/office/drawing/2014/main" id="{020A32E9-88B2-D6C3-2707-AD1177E9D796}"/>
              </a:ext>
            </a:extLst>
          </p:cNvPr>
          <p:cNvSpPr txBox="1"/>
          <p:nvPr/>
        </p:nvSpPr>
        <p:spPr>
          <a:xfrm>
            <a:off x="5670070" y="3627602"/>
            <a:ext cx="4057050" cy="861774"/>
          </a:xfrm>
          <a:prstGeom prst="rect">
            <a:avLst/>
          </a:prstGeom>
          <a:noFill/>
        </p:spPr>
        <p:txBody>
          <a:bodyPr wrap="square">
            <a:spAutoFit/>
          </a:bodyPr>
          <a:lstStyle/>
          <a:p>
            <a:r>
              <a:rPr lang="en-US" sz="1600" b="0" i="1" dirty="0">
                <a:solidFill>
                  <a:srgbClr val="000000"/>
                </a:solidFill>
                <a:effectLst/>
                <a:latin typeface="Times New Roman" panose="02020603050405020304" pitchFamily="18" charset="0"/>
                <a:cs typeface="Times New Roman" panose="02020603050405020304" pitchFamily="18" charset="0"/>
              </a:rPr>
              <a:t>‘We all know </a:t>
            </a:r>
            <a:r>
              <a:rPr lang="en-US" sz="1600" b="0" i="1" dirty="0" err="1">
                <a:solidFill>
                  <a:srgbClr val="000000"/>
                </a:solidFill>
                <a:effectLst/>
                <a:latin typeface="Times New Roman" panose="02020603050405020304" pitchFamily="18" charset="0"/>
                <a:cs typeface="Times New Roman" panose="02020603050405020304" pitchFamily="18" charset="0"/>
              </a:rPr>
              <a:t>Midjourney</a:t>
            </a:r>
            <a:r>
              <a:rPr lang="en-US" sz="1600" b="0" i="1" dirty="0">
                <a:solidFill>
                  <a:srgbClr val="000000"/>
                </a:solidFill>
                <a:effectLst/>
                <a:latin typeface="Times New Roman" panose="02020603050405020304" pitchFamily="18" charset="0"/>
                <a:cs typeface="Times New Roman" panose="02020603050405020304" pitchFamily="18" charset="0"/>
              </a:rPr>
              <a:t> loves to create perfect humans. But beauty is subjective, and that’s the beauty of us – we’re not perfect.’</a:t>
            </a:r>
            <a:endParaRPr lang="en-US" sz="16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FC8224C-1A93-8F51-C4E4-6352529423A9}"/>
              </a:ext>
            </a:extLst>
          </p:cNvPr>
          <p:cNvSpPr txBox="1"/>
          <p:nvPr/>
        </p:nvSpPr>
        <p:spPr>
          <a:xfrm>
            <a:off x="9727120" y="3624037"/>
            <a:ext cx="2322448" cy="2354491"/>
          </a:xfrm>
          <a:prstGeom prst="rect">
            <a:avLst/>
          </a:prstGeom>
          <a:noFill/>
        </p:spPr>
        <p:txBody>
          <a:bodyPr wrap="square">
            <a:spAutoFit/>
          </a:bodyPr>
          <a:lstStyle/>
          <a:p>
            <a:pPr algn="l"/>
            <a:r>
              <a:rPr lang="en-US" sz="1050" b="0" i="0" dirty="0">
                <a:solidFill>
                  <a:srgbClr val="000000"/>
                </a:solidFill>
                <a:effectLst/>
                <a:latin typeface="Times New Roman" panose="02020603050405020304" pitchFamily="18" charset="0"/>
                <a:cs typeface="Times New Roman" panose="02020603050405020304" pitchFamily="18" charset="0"/>
              </a:rPr>
              <a:t>Brunette-Hair: 75% (197)</a:t>
            </a:r>
            <a:br>
              <a:rPr lang="en-US" sz="1050" b="0" i="0" dirty="0">
                <a:solidFill>
                  <a:srgbClr val="000000"/>
                </a:solidFill>
                <a:effectLst/>
                <a:latin typeface="Times New Roman" panose="02020603050405020304" pitchFamily="18" charset="0"/>
                <a:cs typeface="Times New Roman" panose="02020603050405020304" pitchFamily="18" charset="0"/>
              </a:rPr>
            </a:br>
            <a:r>
              <a:rPr lang="en-US" sz="1050" b="0" i="0" dirty="0">
                <a:solidFill>
                  <a:srgbClr val="000000"/>
                </a:solidFill>
                <a:effectLst/>
                <a:latin typeface="Times New Roman" panose="02020603050405020304" pitchFamily="18" charset="0"/>
                <a:cs typeface="Times New Roman" panose="02020603050405020304" pitchFamily="18" charset="0"/>
              </a:rPr>
              <a:t>Blond-Hair: 23% (61)</a:t>
            </a:r>
            <a:br>
              <a:rPr lang="en-US" sz="1050" b="0" i="0" dirty="0">
                <a:solidFill>
                  <a:srgbClr val="000000"/>
                </a:solidFill>
                <a:effectLst/>
                <a:latin typeface="Times New Roman" panose="02020603050405020304" pitchFamily="18" charset="0"/>
                <a:cs typeface="Times New Roman" panose="02020603050405020304" pitchFamily="18" charset="0"/>
              </a:rPr>
            </a:br>
            <a:r>
              <a:rPr lang="en-US" sz="1050" b="0" i="0" dirty="0">
                <a:solidFill>
                  <a:srgbClr val="000000"/>
                </a:solidFill>
                <a:effectLst/>
                <a:latin typeface="Times New Roman" panose="02020603050405020304" pitchFamily="18" charset="0"/>
                <a:cs typeface="Times New Roman" panose="02020603050405020304" pitchFamily="18" charset="0"/>
              </a:rPr>
              <a:t>Red-Hair: 2% (6)</a:t>
            </a:r>
            <a:br>
              <a:rPr lang="en-US" sz="1050" b="0" i="0" dirty="0">
                <a:solidFill>
                  <a:srgbClr val="000000"/>
                </a:solidFill>
                <a:effectLst/>
                <a:latin typeface="Times New Roman" panose="02020603050405020304" pitchFamily="18" charset="0"/>
                <a:cs typeface="Times New Roman" panose="02020603050405020304" pitchFamily="18" charset="0"/>
              </a:rPr>
            </a:br>
            <a:r>
              <a:rPr lang="en-US" sz="1050" b="0" i="0" dirty="0">
                <a:solidFill>
                  <a:srgbClr val="000000"/>
                </a:solidFill>
                <a:effectLst/>
                <a:latin typeface="Times New Roman" panose="02020603050405020304" pitchFamily="18" charset="0"/>
                <a:cs typeface="Times New Roman" panose="02020603050405020304" pitchFamily="18" charset="0"/>
              </a:rPr>
              <a:t>Other: 0%</a:t>
            </a:r>
          </a:p>
          <a:p>
            <a:pPr algn="l"/>
            <a:r>
              <a:rPr lang="en-US" sz="1050" b="0" i="0" dirty="0">
                <a:solidFill>
                  <a:srgbClr val="000000"/>
                </a:solidFill>
                <a:effectLst/>
                <a:latin typeface="Times New Roman" panose="02020603050405020304" pitchFamily="18" charset="0"/>
                <a:cs typeface="Times New Roman" panose="02020603050405020304" pitchFamily="18" charset="0"/>
              </a:rPr>
              <a:t>Light Eyes: 68% (180)</a:t>
            </a:r>
            <a:br>
              <a:rPr lang="en-US" sz="1050" b="0" i="0" dirty="0">
                <a:solidFill>
                  <a:srgbClr val="000000"/>
                </a:solidFill>
                <a:effectLst/>
                <a:latin typeface="Times New Roman" panose="02020603050405020304" pitchFamily="18" charset="0"/>
                <a:cs typeface="Times New Roman" panose="02020603050405020304" pitchFamily="18" charset="0"/>
              </a:rPr>
            </a:br>
            <a:r>
              <a:rPr lang="en-US" sz="1050" b="0" i="0" dirty="0">
                <a:solidFill>
                  <a:srgbClr val="000000"/>
                </a:solidFill>
                <a:effectLst/>
                <a:latin typeface="Times New Roman" panose="02020603050405020304" pitchFamily="18" charset="0"/>
                <a:cs typeface="Times New Roman" panose="02020603050405020304" pitchFamily="18" charset="0"/>
              </a:rPr>
              <a:t>Dark Eyes: 32% (84)</a:t>
            </a:r>
          </a:p>
          <a:p>
            <a:pPr algn="l"/>
            <a:r>
              <a:rPr lang="en-US" sz="1050" b="0" i="0" dirty="0">
                <a:solidFill>
                  <a:srgbClr val="000000"/>
                </a:solidFill>
                <a:effectLst/>
                <a:latin typeface="Times New Roman" panose="02020603050405020304" pitchFamily="18" charset="0"/>
                <a:cs typeface="Times New Roman" panose="02020603050405020304" pitchFamily="18" charset="0"/>
              </a:rPr>
              <a:t>Light skin 86% (227)</a:t>
            </a:r>
            <a:br>
              <a:rPr lang="en-US" sz="1050" b="0" i="0" dirty="0">
                <a:solidFill>
                  <a:srgbClr val="000000"/>
                </a:solidFill>
                <a:effectLst/>
                <a:latin typeface="Times New Roman" panose="02020603050405020304" pitchFamily="18" charset="0"/>
                <a:cs typeface="Times New Roman" panose="02020603050405020304" pitchFamily="18" charset="0"/>
              </a:rPr>
            </a:br>
            <a:r>
              <a:rPr lang="en-US" sz="1050" b="0" i="0" dirty="0">
                <a:solidFill>
                  <a:srgbClr val="000000"/>
                </a:solidFill>
                <a:effectLst/>
                <a:latin typeface="Times New Roman" panose="02020603050405020304" pitchFamily="18" charset="0"/>
                <a:cs typeface="Times New Roman" panose="02020603050405020304" pitchFamily="18" charset="0"/>
              </a:rPr>
              <a:t>Tan skin 11% (29)</a:t>
            </a:r>
            <a:br>
              <a:rPr lang="en-US" sz="1050" b="0" i="0" dirty="0">
                <a:solidFill>
                  <a:srgbClr val="000000"/>
                </a:solidFill>
                <a:effectLst/>
                <a:latin typeface="Times New Roman" panose="02020603050405020304" pitchFamily="18" charset="0"/>
                <a:cs typeface="Times New Roman" panose="02020603050405020304" pitchFamily="18" charset="0"/>
              </a:rPr>
            </a:br>
            <a:r>
              <a:rPr lang="en-US" sz="1050" b="0" i="0" dirty="0">
                <a:solidFill>
                  <a:srgbClr val="000000"/>
                </a:solidFill>
                <a:effectLst/>
                <a:latin typeface="Times New Roman" panose="02020603050405020304" pitchFamily="18" charset="0"/>
                <a:cs typeface="Times New Roman" panose="02020603050405020304" pitchFamily="18" charset="0"/>
              </a:rPr>
              <a:t>Dark skin 3% (8)</a:t>
            </a:r>
          </a:p>
          <a:p>
            <a:pPr algn="l"/>
            <a:r>
              <a:rPr lang="en-US" sz="1050" b="0" i="0" dirty="0">
                <a:solidFill>
                  <a:srgbClr val="000000"/>
                </a:solidFill>
                <a:effectLst/>
                <a:latin typeface="Times New Roman" panose="02020603050405020304" pitchFamily="18" charset="0"/>
                <a:cs typeface="Times New Roman" panose="02020603050405020304" pitchFamily="18" charset="0"/>
              </a:rPr>
              <a:t>Younger-Aged People: 100%</a:t>
            </a:r>
            <a:br>
              <a:rPr lang="en-US" sz="1050" b="0" i="0" dirty="0">
                <a:solidFill>
                  <a:srgbClr val="000000"/>
                </a:solidFill>
                <a:effectLst/>
                <a:latin typeface="Times New Roman" panose="02020603050405020304" pitchFamily="18" charset="0"/>
                <a:cs typeface="Times New Roman" panose="02020603050405020304" pitchFamily="18" charset="0"/>
              </a:rPr>
            </a:br>
            <a:r>
              <a:rPr lang="en-US" sz="1050" b="0" i="0" dirty="0">
                <a:solidFill>
                  <a:srgbClr val="000000"/>
                </a:solidFill>
                <a:effectLst/>
                <a:latin typeface="Times New Roman" panose="02020603050405020304" pitchFamily="18" charset="0"/>
                <a:cs typeface="Times New Roman" panose="02020603050405020304" pitchFamily="18" charset="0"/>
              </a:rPr>
              <a:t>Middle-Aged People: 0%</a:t>
            </a:r>
          </a:p>
          <a:p>
            <a:pPr algn="l"/>
            <a:r>
              <a:rPr lang="en-US" sz="1050" b="0" i="0" dirty="0">
                <a:solidFill>
                  <a:srgbClr val="000000"/>
                </a:solidFill>
                <a:effectLst/>
                <a:latin typeface="Times New Roman" panose="02020603050405020304" pitchFamily="18" charset="0"/>
                <a:cs typeface="Times New Roman" panose="02020603050405020304" pitchFamily="18" charset="0"/>
              </a:rPr>
              <a:t>Wrinkles: 0%</a:t>
            </a:r>
            <a:br>
              <a:rPr lang="en-US" sz="1050" b="0" i="0" dirty="0">
                <a:solidFill>
                  <a:srgbClr val="000000"/>
                </a:solidFill>
                <a:effectLst/>
                <a:latin typeface="Times New Roman" panose="02020603050405020304" pitchFamily="18" charset="0"/>
                <a:cs typeface="Times New Roman" panose="02020603050405020304" pitchFamily="18" charset="0"/>
              </a:rPr>
            </a:br>
            <a:r>
              <a:rPr lang="en-US" sz="1050" b="0" i="0" dirty="0">
                <a:solidFill>
                  <a:srgbClr val="000000"/>
                </a:solidFill>
                <a:effectLst/>
                <a:latin typeface="Times New Roman" panose="02020603050405020304" pitchFamily="18" charset="0"/>
                <a:cs typeface="Times New Roman" panose="02020603050405020304" pitchFamily="18" charset="0"/>
              </a:rPr>
              <a:t>Scars: 0%</a:t>
            </a:r>
            <a:br>
              <a:rPr lang="en-US" sz="1050" b="0" i="0" dirty="0">
                <a:solidFill>
                  <a:srgbClr val="000000"/>
                </a:solidFill>
                <a:effectLst/>
                <a:latin typeface="Times New Roman" panose="02020603050405020304" pitchFamily="18" charset="0"/>
                <a:cs typeface="Times New Roman" panose="02020603050405020304" pitchFamily="18" charset="0"/>
              </a:rPr>
            </a:br>
            <a:r>
              <a:rPr lang="en-US" sz="1050" b="0" i="0" dirty="0">
                <a:solidFill>
                  <a:srgbClr val="000000"/>
                </a:solidFill>
                <a:effectLst/>
                <a:latin typeface="Times New Roman" panose="02020603050405020304" pitchFamily="18" charset="0"/>
                <a:cs typeface="Times New Roman" panose="02020603050405020304" pitchFamily="18" charset="0"/>
              </a:rPr>
              <a:t>Glasses: 0%</a:t>
            </a:r>
          </a:p>
        </p:txBody>
      </p:sp>
      <p:sp>
        <p:nvSpPr>
          <p:cNvPr id="17" name="TextBox 16">
            <a:extLst>
              <a:ext uri="{FF2B5EF4-FFF2-40B4-BE49-F238E27FC236}">
                <a16:creationId xmlns:a16="http://schemas.microsoft.com/office/drawing/2014/main" id="{007E9A85-00B9-FF23-B821-AFFAB2A6025D}"/>
              </a:ext>
            </a:extLst>
          </p:cNvPr>
          <p:cNvSpPr txBox="1"/>
          <p:nvPr/>
        </p:nvSpPr>
        <p:spPr>
          <a:xfrm>
            <a:off x="5663724" y="4462728"/>
            <a:ext cx="3140644" cy="338554"/>
          </a:xfrm>
          <a:prstGeom prst="rect">
            <a:avLst/>
          </a:prstGeom>
          <a:noFill/>
        </p:spPr>
        <p:txBody>
          <a:bodyPr wrap="square">
            <a:spAutoFit/>
          </a:bodyPr>
          <a:lstStyle/>
          <a:p>
            <a:r>
              <a:rPr lang="en-US" sz="1600" b="0" i="0" dirty="0">
                <a:solidFill>
                  <a:srgbClr val="000000"/>
                </a:solidFill>
                <a:effectLst/>
                <a:latin typeface="Times New Roman" panose="02020603050405020304" pitchFamily="18" charset="0"/>
                <a:cs typeface="Times New Roman" panose="02020603050405020304" pitchFamily="18" charset="0"/>
              </a:rPr>
              <a:t>Nicolas Neubert (</a:t>
            </a:r>
            <a:r>
              <a:rPr lang="en-US" sz="1600" b="0" i="0" u="none" strike="noStrike" dirty="0">
                <a:solidFill>
                  <a:srgbClr val="000000"/>
                </a:solidFill>
                <a:effectLst/>
                <a:latin typeface="Times New Roman" panose="02020603050405020304" pitchFamily="18" charset="0"/>
                <a:cs typeface="Times New Roman" panose="02020603050405020304" pitchFamily="18" charset="0"/>
                <a:hlinkClick r:id="rId3"/>
              </a:rPr>
              <a:t>@iamneubert</a:t>
            </a:r>
            <a:r>
              <a:rPr lang="en-US" sz="1600" b="0" i="0" dirty="0">
                <a:solidFill>
                  <a:srgbClr val="000000"/>
                </a:solidFill>
                <a:effectLst/>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4BC4E07-01D1-6D61-4C23-21C212DD1080}"/>
              </a:ext>
            </a:extLst>
          </p:cNvPr>
          <p:cNvSpPr txBox="1"/>
          <p:nvPr/>
        </p:nvSpPr>
        <p:spPr>
          <a:xfrm>
            <a:off x="5663724" y="5147531"/>
            <a:ext cx="3950162" cy="830997"/>
          </a:xfrm>
          <a:prstGeom prst="rect">
            <a:avLst/>
          </a:prstGeom>
          <a:noFill/>
        </p:spPr>
        <p:txBody>
          <a:bodyPr wrap="square">
            <a:spAutoFit/>
          </a:bodyPr>
          <a:lstStyle/>
          <a:p>
            <a:r>
              <a:rPr lang="en-US" sz="1000" b="0" i="1" dirty="0">
                <a:solidFill>
                  <a:srgbClr val="000000"/>
                </a:solidFill>
                <a:effectLst/>
                <a:latin typeface="Times New Roman" panose="02020603050405020304" pitchFamily="18" charset="0"/>
                <a:cs typeface="Times New Roman" panose="02020603050405020304" pitchFamily="18" charset="0"/>
              </a:rPr>
              <a:t>‘</a:t>
            </a:r>
            <a:r>
              <a:rPr lang="en-US" sz="1200" b="0" i="1" dirty="0">
                <a:solidFill>
                  <a:srgbClr val="000000"/>
                </a:solidFill>
                <a:effectLst/>
                <a:latin typeface="Times New Roman" panose="02020603050405020304" pitchFamily="18" charset="0"/>
                <a:cs typeface="Times New Roman" panose="02020603050405020304" pitchFamily="18" charset="0"/>
              </a:rPr>
              <a:t>Editorial Portrait, Beautiful Woman, Photoshoot Lighting, Detailed Face, Black Background, Shot on Sony Alpha </a:t>
            </a:r>
            <a:r>
              <a:rPr lang="en-US" sz="1200" b="0" i="1" dirty="0" err="1">
                <a:solidFill>
                  <a:srgbClr val="000000"/>
                </a:solidFill>
                <a:effectLst/>
                <a:latin typeface="Times New Roman" panose="02020603050405020304" pitchFamily="18" charset="0"/>
                <a:cs typeface="Times New Roman" panose="02020603050405020304" pitchFamily="18" charset="0"/>
              </a:rPr>
              <a:t>a7</a:t>
            </a:r>
            <a:r>
              <a:rPr lang="en-US" sz="1200" b="0" i="1" dirty="0">
                <a:solidFill>
                  <a:srgbClr val="000000"/>
                </a:solidFill>
                <a:effectLst/>
                <a:latin typeface="Times New Roman" panose="02020603050405020304" pitchFamily="18" charset="0"/>
                <a:cs typeface="Times New Roman" panose="02020603050405020304" pitchFamily="18" charset="0"/>
              </a:rPr>
              <a:t> III Camera With a Sony FE 24-</a:t>
            </a:r>
            <a:r>
              <a:rPr lang="en-US" sz="1200" b="0" i="1" dirty="0" err="1">
                <a:solidFill>
                  <a:srgbClr val="000000"/>
                </a:solidFill>
                <a:effectLst/>
                <a:latin typeface="Times New Roman" panose="02020603050405020304" pitchFamily="18" charset="0"/>
                <a:cs typeface="Times New Roman" panose="02020603050405020304" pitchFamily="18" charset="0"/>
              </a:rPr>
              <a:t>105mm</a:t>
            </a:r>
            <a:r>
              <a:rPr lang="en-US" sz="1200" b="0" i="1" dirty="0">
                <a:solidFill>
                  <a:srgbClr val="000000"/>
                </a:solidFill>
                <a:effectLst/>
                <a:latin typeface="Times New Roman" panose="02020603050405020304" pitchFamily="18" charset="0"/>
                <a:cs typeface="Times New Roman" panose="02020603050405020304" pitchFamily="18" charset="0"/>
              </a:rPr>
              <a:t> f/4 G OSS Lens —style raw and generated 264 Portraits and made an analysis.’</a:t>
            </a:r>
            <a:endParaRPr lang="en-US" sz="12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B71DCA2D-95BA-9367-6D0B-33FCB9CBF329}"/>
              </a:ext>
            </a:extLst>
          </p:cNvPr>
          <p:cNvSpPr txBox="1"/>
          <p:nvPr/>
        </p:nvSpPr>
        <p:spPr>
          <a:xfrm>
            <a:off x="5663724" y="4800099"/>
            <a:ext cx="3715283" cy="246221"/>
          </a:xfrm>
          <a:prstGeom prst="rect">
            <a:avLst/>
          </a:prstGeom>
          <a:noFill/>
        </p:spPr>
        <p:txBody>
          <a:bodyPr wrap="square">
            <a:spAutoFit/>
          </a:bodyPr>
          <a:lstStyle/>
          <a:p>
            <a:r>
              <a:rPr lang="en-US" sz="1000" dirty="0">
                <a:latin typeface="Times New Roman" panose="02020603050405020304" pitchFamily="18" charset="0"/>
                <a:cs typeface="Times New Roman" panose="02020603050405020304" pitchFamily="18" charset="0"/>
              </a:rPr>
              <a:t>https://twitter.com/iamneubert/status/1660379183787196416?s=20</a:t>
            </a:r>
          </a:p>
        </p:txBody>
      </p:sp>
    </p:spTree>
    <p:extLst>
      <p:ext uri="{BB962C8B-B14F-4D97-AF65-F5344CB8AC3E}">
        <p14:creationId xmlns:p14="http://schemas.microsoft.com/office/powerpoint/2010/main" val="4047633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FE34A1-3C8C-C327-F31B-55ED474E1CEA}"/>
              </a:ext>
            </a:extLst>
          </p:cNvPr>
          <p:cNvSpPr>
            <a:spLocks noGrp="1"/>
          </p:cNvSpPr>
          <p:nvPr>
            <p:ph type="title"/>
          </p:nvPr>
        </p:nvSpPr>
        <p:spPr>
          <a:xfrm>
            <a:off x="954761" y="220638"/>
            <a:ext cx="4697887" cy="919529"/>
          </a:xfrm>
        </p:spPr>
        <p:txBody>
          <a:bodyPr>
            <a:normAutofit/>
          </a:bodyPr>
          <a:lstStyle/>
          <a:p>
            <a:r>
              <a:rPr lang="pl-PL" sz="4000" dirty="0" err="1">
                <a:latin typeface="Times New Roman" panose="02020603050405020304" pitchFamily="18" charset="0"/>
                <a:cs typeface="Times New Roman" panose="02020603050405020304" pitchFamily="18" charset="0"/>
              </a:rPr>
              <a:t>Industry</a:t>
            </a:r>
            <a:r>
              <a:rPr lang="pl-PL" sz="4000" dirty="0">
                <a:latin typeface="Times New Roman" panose="02020603050405020304" pitchFamily="18" charset="0"/>
                <a:cs typeface="Times New Roman" panose="02020603050405020304" pitchFamily="18" charset="0"/>
              </a:rPr>
              <a:t> </a:t>
            </a:r>
            <a:r>
              <a:rPr lang="pl-PL" sz="4000" dirty="0" err="1">
                <a:latin typeface="Times New Roman" panose="02020603050405020304" pitchFamily="18" charset="0"/>
                <a:cs typeface="Times New Roman" panose="02020603050405020304" pitchFamily="18" charset="0"/>
              </a:rPr>
              <a:t>applications</a:t>
            </a:r>
            <a:endParaRPr lang="en-US" sz="40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C3814B69-6409-4790-64D4-4A0898F5CACE}"/>
              </a:ext>
            </a:extLst>
          </p:cNvPr>
          <p:cNvSpPr>
            <a:spLocks noGrp="1"/>
          </p:cNvSpPr>
          <p:nvPr>
            <p:ph sz="half" idx="2"/>
          </p:nvPr>
        </p:nvSpPr>
        <p:spPr>
          <a:xfrm>
            <a:off x="724812" y="1450154"/>
            <a:ext cx="5157787" cy="4508500"/>
          </a:xfrm>
        </p:spPr>
        <p:txBody>
          <a:bodyPr>
            <a:noAutofit/>
          </a:bodyPr>
          <a:lstStyle/>
          <a:p>
            <a:pPr marL="285750" indent="-285750" algn="l">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Advertising and Marketing: Text-to-image synthesis offers cost-effective solutions for generating visual assets, reducing the need for professional photo shoots and stock images. </a:t>
            </a:r>
            <a:endParaRPr lang="pl-PL" sz="18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Design and Fashion</a:t>
            </a:r>
            <a:r>
              <a:rPr lang="pl-PL" sz="1800" dirty="0">
                <a:latin typeface="Times New Roman" panose="02020603050405020304" pitchFamily="18" charset="0"/>
                <a:cs typeface="Times New Roman" panose="02020603050405020304" pitchFamily="18" charset="0"/>
              </a:rPr>
              <a:t>: C</a:t>
            </a:r>
            <a:r>
              <a:rPr lang="en-US" sz="1800" dirty="0" err="1">
                <a:latin typeface="Times New Roman" panose="02020603050405020304" pitchFamily="18" charset="0"/>
                <a:cs typeface="Times New Roman" panose="02020603050405020304" pitchFamily="18" charset="0"/>
              </a:rPr>
              <a:t>reation</a:t>
            </a:r>
            <a:r>
              <a:rPr lang="en-US" sz="1800" dirty="0">
                <a:latin typeface="Times New Roman" panose="02020603050405020304" pitchFamily="18" charset="0"/>
                <a:cs typeface="Times New Roman" panose="02020603050405020304" pitchFamily="18" charset="0"/>
              </a:rPr>
              <a:t> of personalized and customized visual content, facilitating product visualization, virtual try-on experiences, and interior design simulations.</a:t>
            </a:r>
            <a:endParaRPr lang="pl-PL" sz="18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Education and Training: Highly realistic images generated from text descriptions can enhance educational materials, immersive simulations, and virtual training environments. </a:t>
            </a:r>
            <a:endParaRPr lang="pl-PL" sz="18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Accessibility and Inclusivity: Text-to-image synthesis can assist individuals with visual impairments by providing visual descriptions and enhancing accessibility to visual content.</a:t>
            </a:r>
          </a:p>
        </p:txBody>
      </p:sp>
      <p:pic>
        <p:nvPicPr>
          <p:cNvPr id="11" name="Picture 10">
            <a:extLst>
              <a:ext uri="{FF2B5EF4-FFF2-40B4-BE49-F238E27FC236}">
                <a16:creationId xmlns:a16="http://schemas.microsoft.com/office/drawing/2014/main" id="{C93317BA-A963-B6D7-56C9-C85A21E46473}"/>
              </a:ext>
            </a:extLst>
          </p:cNvPr>
          <p:cNvPicPr>
            <a:picLocks noChangeAspect="1"/>
          </p:cNvPicPr>
          <p:nvPr/>
        </p:nvPicPr>
        <p:blipFill>
          <a:blip r:embed="rId2"/>
          <a:stretch>
            <a:fillRect/>
          </a:stretch>
        </p:blipFill>
        <p:spPr>
          <a:xfrm>
            <a:off x="5997575" y="220638"/>
            <a:ext cx="6029325" cy="3065917"/>
          </a:xfrm>
          <a:prstGeom prst="rect">
            <a:avLst/>
          </a:prstGeom>
          <a:ln>
            <a:solidFill>
              <a:schemeClr val="tx1"/>
            </a:solidFill>
          </a:ln>
        </p:spPr>
      </p:pic>
      <p:pic>
        <p:nvPicPr>
          <p:cNvPr id="13" name="Picture 12">
            <a:extLst>
              <a:ext uri="{FF2B5EF4-FFF2-40B4-BE49-F238E27FC236}">
                <a16:creationId xmlns:a16="http://schemas.microsoft.com/office/drawing/2014/main" id="{BF9F84B1-FAD9-0484-31FB-63A760ABF9DF}"/>
              </a:ext>
            </a:extLst>
          </p:cNvPr>
          <p:cNvPicPr>
            <a:picLocks noChangeAspect="1"/>
          </p:cNvPicPr>
          <p:nvPr/>
        </p:nvPicPr>
        <p:blipFill>
          <a:blip r:embed="rId3"/>
          <a:stretch>
            <a:fillRect/>
          </a:stretch>
        </p:blipFill>
        <p:spPr>
          <a:xfrm>
            <a:off x="5997575" y="2623559"/>
            <a:ext cx="6029326" cy="3335095"/>
          </a:xfrm>
          <a:prstGeom prst="rect">
            <a:avLst/>
          </a:prstGeom>
          <a:ln>
            <a:solidFill>
              <a:schemeClr val="tx1"/>
            </a:solidFill>
          </a:ln>
        </p:spPr>
      </p:pic>
    </p:spTree>
    <p:extLst>
      <p:ext uri="{BB962C8B-B14F-4D97-AF65-F5344CB8AC3E}">
        <p14:creationId xmlns:p14="http://schemas.microsoft.com/office/powerpoint/2010/main" val="760512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EB02F7-F946-9194-D8D5-B7B3BE270EC6}"/>
              </a:ext>
            </a:extLst>
          </p:cNvPr>
          <p:cNvSpPr>
            <a:spLocks noGrp="1"/>
          </p:cNvSpPr>
          <p:nvPr>
            <p:ph type="title"/>
          </p:nvPr>
        </p:nvSpPr>
        <p:spPr/>
        <p:txBody>
          <a:bodyPr>
            <a:normAutofit/>
          </a:bodyPr>
          <a:lstStyle/>
          <a:p>
            <a:r>
              <a:rPr lang="pl-PL" sz="4000" dirty="0" err="1">
                <a:latin typeface="Times New Roman" panose="02020603050405020304" pitchFamily="18" charset="0"/>
                <a:cs typeface="Times New Roman" panose="02020603050405020304" pitchFamily="18" charset="0"/>
              </a:rPr>
              <a:t>Bibliography</a:t>
            </a:r>
            <a:endParaRPr lang="en-US" sz="4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CE818179-408C-AD57-E829-6EA43C475468}"/>
              </a:ext>
            </a:extLst>
          </p:cNvPr>
          <p:cNvSpPr>
            <a:spLocks noGrp="1"/>
          </p:cNvSpPr>
          <p:nvPr>
            <p:ph idx="1"/>
          </p:nvPr>
        </p:nvSpPr>
        <p:spPr/>
        <p:txBody>
          <a:bodyPr/>
          <a:lstStyle/>
          <a:p>
            <a:r>
              <a:rPr lang="en-US" sz="1200" dirty="0">
                <a:effectLst/>
                <a:latin typeface="Times New Roman" panose="02020603050405020304" pitchFamily="18" charset="0"/>
                <a:cs typeface="Times New Roman" panose="02020603050405020304" pitchFamily="18" charset="0"/>
              </a:rPr>
              <a:t>Lawton, G. (2023) </a:t>
            </a:r>
            <a:r>
              <a:rPr lang="en-US" sz="1200" i="1" dirty="0">
                <a:effectLst/>
                <a:latin typeface="Times New Roman" panose="02020603050405020304" pitchFamily="18" charset="0"/>
                <a:cs typeface="Times New Roman" panose="02020603050405020304" pitchFamily="18" charset="0"/>
              </a:rPr>
              <a:t>Gans vs. Vaes: What is the best generative AI approach?: TechTarget</a:t>
            </a:r>
            <a:r>
              <a:rPr lang="en-US" sz="1200" dirty="0">
                <a:effectLst/>
                <a:latin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cs typeface="Times New Roman" panose="02020603050405020304" pitchFamily="18" charset="0"/>
              </a:rPr>
              <a:t>Enterprise AI</a:t>
            </a:r>
            <a:r>
              <a:rPr lang="en-US" sz="1200" dirty="0">
                <a:effectLst/>
                <a:latin typeface="Times New Roman" panose="02020603050405020304" pitchFamily="18" charset="0"/>
                <a:cs typeface="Times New Roman" panose="02020603050405020304" pitchFamily="18" charset="0"/>
              </a:rPr>
              <a:t>. Available at: https://www.techtarget.com/searchenterpriseai/feature/GANs-vs-VAEs-What-is-the-best-generative-AI-approach (Accessed: 15 June 2023). </a:t>
            </a:r>
          </a:p>
          <a:p>
            <a:r>
              <a:rPr lang="en-US" sz="1200" dirty="0">
                <a:effectLst/>
                <a:latin typeface="Times New Roman" panose="02020603050405020304" pitchFamily="18" charset="0"/>
                <a:cs typeface="Times New Roman" panose="02020603050405020304" pitchFamily="18" charset="0"/>
              </a:rPr>
              <a:t>Mack, D. (2019) </a:t>
            </a:r>
            <a:r>
              <a:rPr lang="en-US" sz="1200" i="1" dirty="0">
                <a:effectLst/>
                <a:latin typeface="Times New Roman" panose="02020603050405020304" pitchFamily="18" charset="0"/>
                <a:cs typeface="Times New Roman" panose="02020603050405020304" pitchFamily="18" charset="0"/>
              </a:rPr>
              <a:t>A simple explanation of the inception score</a:t>
            </a:r>
            <a:r>
              <a:rPr lang="en-US" sz="1200" dirty="0">
                <a:effectLst/>
                <a:latin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cs typeface="Times New Roman" panose="02020603050405020304" pitchFamily="18" charset="0"/>
              </a:rPr>
              <a:t>Medium</a:t>
            </a:r>
            <a:r>
              <a:rPr lang="en-US" sz="1200" dirty="0">
                <a:effectLst/>
                <a:latin typeface="Times New Roman" panose="02020603050405020304" pitchFamily="18" charset="0"/>
                <a:cs typeface="Times New Roman" panose="02020603050405020304" pitchFamily="18" charset="0"/>
              </a:rPr>
              <a:t>. Available at: https://medium.com/octavian-ai/a-simple-explanation-of-the-inception-score-372dff6a8c7a (Accessed: 15 June 2023). </a:t>
            </a:r>
          </a:p>
          <a:p>
            <a:r>
              <a:rPr lang="en-US" sz="1200" dirty="0">
                <a:effectLst/>
                <a:latin typeface="Times New Roman" panose="02020603050405020304" pitchFamily="18" charset="0"/>
                <a:cs typeface="Times New Roman" panose="02020603050405020304" pitchFamily="18" charset="0"/>
              </a:rPr>
              <a:t>Neubert, N. (2023) </a:t>
            </a:r>
            <a:r>
              <a:rPr lang="en-US" sz="1200" i="1" dirty="0">
                <a:effectLst/>
                <a:latin typeface="Times New Roman" panose="02020603050405020304" pitchFamily="18" charset="0"/>
                <a:cs typeface="Times New Roman" panose="02020603050405020304" pitchFamily="18" charset="0"/>
              </a:rPr>
              <a:t>⚗️ experiment: </a:t>
            </a:r>
            <a:r>
              <a:rPr lang="en-US" sz="1200" i="1" dirty="0" err="1">
                <a:effectLst/>
                <a:latin typeface="Times New Roman" panose="02020603050405020304" pitchFamily="18" charset="0"/>
                <a:cs typeface="Times New Roman" panose="02020603050405020304" pitchFamily="18" charset="0"/>
              </a:rPr>
              <a:t>Niji</a:t>
            </a:r>
            <a:r>
              <a:rPr lang="en-US" sz="1200" i="1" dirty="0">
                <a:effectLst/>
                <a:latin typeface="Times New Roman" panose="02020603050405020304" pitchFamily="18" charset="0"/>
                <a:cs typeface="Times New Roman" panose="02020603050405020304" pitchFamily="18" charset="0"/>
              </a:rPr>
              <a:t> ‘Beauty’ in #midjourneythis post is part 2 of analyzing how </a:t>
            </a:r>
            <a:r>
              <a:rPr lang="en-US" sz="1200" i="1" dirty="0" err="1">
                <a:effectLst/>
                <a:latin typeface="Times New Roman" panose="02020603050405020304" pitchFamily="18" charset="0"/>
                <a:cs typeface="Times New Roman" panose="02020603050405020304" pitchFamily="18" charset="0"/>
              </a:rPr>
              <a:t>Midjourney</a:t>
            </a:r>
            <a:r>
              <a:rPr lang="en-US" sz="1200" i="1" dirty="0">
                <a:effectLst/>
                <a:latin typeface="Times New Roman" panose="02020603050405020304" pitchFamily="18" charset="0"/>
                <a:cs typeface="Times New Roman" panose="02020603050405020304" pitchFamily="18" charset="0"/>
              </a:rPr>
              <a:t> defines beauty in its output. in this series, I’ll explore how </a:t>
            </a:r>
            <a:r>
              <a:rPr lang="en-US" sz="1200" i="1" dirty="0" err="1">
                <a:effectLst/>
                <a:latin typeface="Times New Roman" panose="02020603050405020304" pitchFamily="18" charset="0"/>
                <a:cs typeface="Times New Roman" panose="02020603050405020304" pitchFamily="18" charset="0"/>
              </a:rPr>
              <a:t>Midjourney</a:t>
            </a:r>
            <a:r>
              <a:rPr lang="en-US" sz="1200" i="1" dirty="0">
                <a:effectLst/>
                <a:latin typeface="Times New Roman" panose="02020603050405020304" pitchFamily="18" charset="0"/>
                <a:cs typeface="Times New Roman" panose="02020603050405020304" pitchFamily="18" charset="0"/>
              </a:rPr>
              <a:t> interprets the concept of beauty and what challenges the model still faces with this subjective </a:t>
            </a:r>
            <a:r>
              <a:rPr lang="en-US" sz="1200" i="1" dirty="0" err="1">
                <a:effectLst/>
                <a:latin typeface="Times New Roman" panose="02020603050405020304" pitchFamily="18" charset="0"/>
                <a:cs typeface="Times New Roman" panose="02020603050405020304" pitchFamily="18" charset="0"/>
              </a:rPr>
              <a:t>topic.for</a:t>
            </a:r>
            <a:r>
              <a:rPr lang="en-US" sz="1200" i="1" dirty="0">
                <a:effectLst/>
                <a:latin typeface="Times New Roman" panose="02020603050405020304" pitchFamily="18" charset="0"/>
                <a:cs typeface="Times New Roman" panose="02020603050405020304" pitchFamily="18" charset="0"/>
              </a:rPr>
              <a:t> the... pic.twitter.com/</a:t>
            </a:r>
            <a:r>
              <a:rPr lang="en-US" sz="1200" i="1" dirty="0" err="1">
                <a:effectLst/>
                <a:latin typeface="Times New Roman" panose="02020603050405020304" pitchFamily="18" charset="0"/>
                <a:cs typeface="Times New Roman" panose="02020603050405020304" pitchFamily="18" charset="0"/>
              </a:rPr>
              <a:t>0wwy32nwzb</a:t>
            </a:r>
            <a:r>
              <a:rPr lang="en-US" sz="1200" dirty="0">
                <a:effectLst/>
                <a:latin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cs typeface="Times New Roman" panose="02020603050405020304" pitchFamily="18" charset="0"/>
              </a:rPr>
              <a:t>Twitter</a:t>
            </a:r>
            <a:r>
              <a:rPr lang="en-US" sz="1200" dirty="0">
                <a:effectLst/>
                <a:latin typeface="Times New Roman" panose="02020603050405020304" pitchFamily="18" charset="0"/>
                <a:cs typeface="Times New Roman" panose="02020603050405020304" pitchFamily="18" charset="0"/>
              </a:rPr>
              <a:t>. Available at: https://twitter.com/iamneubert/status/1660379183787196416?s=20 (Accessed: 15 June 2023). </a:t>
            </a:r>
          </a:p>
          <a:p>
            <a:r>
              <a:rPr lang="en-US" sz="1200" i="1" dirty="0">
                <a:effectLst/>
                <a:latin typeface="Times New Roman" panose="02020603050405020304" pitchFamily="18" charset="0"/>
                <a:cs typeface="Times New Roman" panose="02020603050405020304" pitchFamily="18" charset="0"/>
              </a:rPr>
              <a:t>Essentialist</a:t>
            </a:r>
            <a:r>
              <a:rPr lang="en-US" sz="1200" dirty="0">
                <a:effectLst/>
                <a:latin typeface="Times New Roman" panose="02020603050405020304" pitchFamily="18" charset="0"/>
                <a:cs typeface="Times New Roman" panose="02020603050405020304" pitchFamily="18" charset="0"/>
              </a:rPr>
              <a:t> (no date) </a:t>
            </a:r>
            <a:r>
              <a:rPr lang="en-US" sz="1200" i="1" dirty="0">
                <a:effectLst/>
                <a:latin typeface="Times New Roman" panose="02020603050405020304" pitchFamily="18" charset="0"/>
                <a:cs typeface="Times New Roman" panose="02020603050405020304" pitchFamily="18" charset="0"/>
              </a:rPr>
              <a:t>essentialist </a:t>
            </a:r>
            <a:r>
              <a:rPr lang="en-US" sz="1200" i="1" dirty="0" err="1">
                <a:effectLst/>
                <a:latin typeface="Times New Roman" panose="02020603050405020304" pitchFamily="18" charset="0"/>
                <a:cs typeface="Times New Roman" panose="02020603050405020304" pitchFamily="18" charset="0"/>
              </a:rPr>
              <a:t>MIDJOURNEY</a:t>
            </a:r>
            <a:r>
              <a:rPr lang="en-US" sz="1200" i="1" dirty="0">
                <a:effectLst/>
                <a:latin typeface="Times New Roman" panose="02020603050405020304" pitchFamily="18" charset="0"/>
                <a:cs typeface="Times New Roman" panose="02020603050405020304" pitchFamily="18" charset="0"/>
              </a:rPr>
              <a:t> 51 QUALITY and its view on beauty Comments</a:t>
            </a:r>
            <a:r>
              <a:rPr lang="en-US" sz="1200" dirty="0">
                <a:effectLst/>
                <a:latin typeface="Times New Roman" panose="02020603050405020304" pitchFamily="18" charset="0"/>
                <a:cs typeface="Times New Roman" panose="02020603050405020304" pitchFamily="18" charset="0"/>
              </a:rPr>
              <a:t>. Available at: https://essentialist.ai/midjourney-5-1-quality-and-its-view-on-beauty/ (Accessed: 15 June 2023). </a:t>
            </a:r>
          </a:p>
          <a:p>
            <a:r>
              <a:rPr lang="en-US" sz="1200" i="1" dirty="0">
                <a:effectLst/>
                <a:latin typeface="Times New Roman" panose="02020603050405020304" pitchFamily="18" charset="0"/>
                <a:cs typeface="Times New Roman" panose="02020603050405020304" pitchFamily="18" charset="0"/>
              </a:rPr>
              <a:t>Essentialist</a:t>
            </a:r>
            <a:r>
              <a:rPr lang="en-US" sz="1200" dirty="0">
                <a:effectLst/>
                <a:latin typeface="Times New Roman" panose="02020603050405020304" pitchFamily="18" charset="0"/>
                <a:cs typeface="Times New Roman" panose="02020603050405020304" pitchFamily="18" charset="0"/>
              </a:rPr>
              <a:t> (no date b) </a:t>
            </a:r>
            <a:r>
              <a:rPr lang="en-US" sz="1200" i="1" dirty="0">
                <a:effectLst/>
                <a:latin typeface="Times New Roman" panose="02020603050405020304" pitchFamily="18" charset="0"/>
                <a:cs typeface="Times New Roman" panose="02020603050405020304" pitchFamily="18" charset="0"/>
              </a:rPr>
              <a:t>essentialist </a:t>
            </a:r>
            <a:r>
              <a:rPr lang="en-US" sz="1200" i="1" dirty="0" err="1">
                <a:effectLst/>
                <a:latin typeface="Times New Roman" panose="02020603050405020304" pitchFamily="18" charset="0"/>
                <a:cs typeface="Times New Roman" panose="02020603050405020304" pitchFamily="18" charset="0"/>
              </a:rPr>
              <a:t>MIDJOURNEY</a:t>
            </a:r>
            <a:r>
              <a:rPr lang="en-US" sz="1200" i="1" dirty="0">
                <a:effectLst/>
                <a:latin typeface="Times New Roman" panose="02020603050405020304" pitchFamily="18" charset="0"/>
                <a:cs typeface="Times New Roman" panose="02020603050405020304" pitchFamily="18" charset="0"/>
              </a:rPr>
              <a:t> 51 QUALITY and its view on beauty Comments</a:t>
            </a:r>
            <a:r>
              <a:rPr lang="en-US" sz="1200" dirty="0">
                <a:effectLst/>
                <a:latin typeface="Times New Roman" panose="02020603050405020304" pitchFamily="18" charset="0"/>
                <a:cs typeface="Times New Roman" panose="02020603050405020304" pitchFamily="18" charset="0"/>
              </a:rPr>
              <a:t>. Available at: https://essentialist.ai/midjourney-5-1-quality-and-its-view-on-beauty/ (Accessed: 15 June 2023). </a:t>
            </a:r>
            <a:endParaRPr lang="pl-PL" sz="1200" dirty="0">
              <a:effectLst/>
              <a:latin typeface="Times New Roman" panose="02020603050405020304" pitchFamily="18" charset="0"/>
              <a:cs typeface="Times New Roman" panose="02020603050405020304" pitchFamily="18" charset="0"/>
            </a:endParaRPr>
          </a:p>
          <a:p>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Fan, S. W. R. N. T.-T. T. C. Y.-C. H. J. S. &amp;. K. B. L., 2014. Human Perception of Visual Realism for Photo and Computer-Generated Face Images. In: </a:t>
            </a:r>
            <a:r>
              <a:rPr lang="en-US" sz="12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ACM Transactions on Applied Perception. </a:t>
            </a:r>
            <a:r>
              <a:rPr lang="en-US" sz="12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s.l.:Association</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 Computing Machinery, p. 1–21.</a:t>
            </a:r>
          </a:p>
          <a:p>
            <a:endParaRPr lang="en-US" sz="1200" dirty="0">
              <a:effectLst/>
            </a:endParaRPr>
          </a:p>
          <a:p>
            <a:endParaRPr lang="en-US" sz="1800" dirty="0">
              <a:latin typeface="Times New Roman" panose="02020603050405020304" pitchFamily="18" charset="0"/>
              <a:cs typeface="Times New Roman" panose="02020603050405020304" pitchFamily="18" charset="0"/>
            </a:endParaRPr>
          </a:p>
          <a:p>
            <a:endParaRPr lang="pl-PL" sz="1800" dirty="0"/>
          </a:p>
          <a:p>
            <a:endParaRPr lang="en-US" sz="1800" dirty="0"/>
          </a:p>
          <a:p>
            <a:endParaRPr lang="en-US" sz="1800" dirty="0"/>
          </a:p>
          <a:p>
            <a:endParaRPr lang="en-US" sz="1800" dirty="0"/>
          </a:p>
          <a:p>
            <a:endParaRPr lang="en-US" dirty="0"/>
          </a:p>
        </p:txBody>
      </p:sp>
    </p:spTree>
    <p:extLst>
      <p:ext uri="{BB962C8B-B14F-4D97-AF65-F5344CB8AC3E}">
        <p14:creationId xmlns:p14="http://schemas.microsoft.com/office/powerpoint/2010/main" val="905590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624840" y="82909"/>
            <a:ext cx="10515600" cy="1325563"/>
          </a:xfrm>
        </p:spPr>
        <p:txBody>
          <a:bodyPr>
            <a:normAutofit/>
          </a:bodyPr>
          <a:lstStyle/>
          <a:p>
            <a:r>
              <a:rPr lang="pl-PL" sz="4000" dirty="0" err="1">
                <a:latin typeface="Times New Roman" panose="02020603050405020304" pitchFamily="18" charset="0"/>
                <a:cs typeface="Times New Roman" panose="02020603050405020304" pitchFamily="18" charset="0"/>
              </a:rPr>
              <a:t>Introduction</a:t>
            </a:r>
            <a:endParaRPr lang="pl-PL" sz="4000" dirty="0">
              <a:latin typeface="Times New Roman" panose="02020603050405020304" pitchFamily="18" charset="0"/>
              <a:cs typeface="Times New Roman" panose="02020603050405020304" pitchFamily="18" charset="0"/>
            </a:endParaRPr>
          </a:p>
        </p:txBody>
      </p:sp>
      <p:sp>
        <p:nvSpPr>
          <p:cNvPr id="3" name="Symbol zastępczy zawartości 2"/>
          <p:cNvSpPr>
            <a:spLocks noGrp="1"/>
          </p:cNvSpPr>
          <p:nvPr>
            <p:ph idx="1"/>
          </p:nvPr>
        </p:nvSpPr>
        <p:spPr>
          <a:xfrm>
            <a:off x="624840" y="1588359"/>
            <a:ext cx="4572802" cy="4373534"/>
          </a:xfrm>
        </p:spPr>
        <p:txBody>
          <a:bodyPr>
            <a:normAutofit lnSpcReduction="10000"/>
          </a:bodyPr>
          <a:lstStyle/>
          <a:p>
            <a:r>
              <a:rPr lang="pl-PL" sz="2000" b="1" dirty="0" err="1">
                <a:solidFill>
                  <a:schemeClr val="tx1"/>
                </a:solidFill>
                <a:latin typeface="Times New Roman" panose="02020603050405020304" pitchFamily="18" charset="0"/>
                <a:cs typeface="Times New Roman" panose="02020603050405020304" pitchFamily="18" charset="0"/>
              </a:rPr>
              <a:t>Text</a:t>
            </a:r>
            <a:r>
              <a:rPr lang="pl-PL" sz="2000" b="1" dirty="0">
                <a:solidFill>
                  <a:schemeClr val="tx1"/>
                </a:solidFill>
                <a:latin typeface="Times New Roman" panose="02020603050405020304" pitchFamily="18" charset="0"/>
                <a:cs typeface="Times New Roman" panose="02020603050405020304" pitchFamily="18" charset="0"/>
              </a:rPr>
              <a:t>-to-image </a:t>
            </a:r>
            <a:r>
              <a:rPr lang="pl-PL" sz="2000" b="1" dirty="0" err="1">
                <a:solidFill>
                  <a:schemeClr val="tx1"/>
                </a:solidFill>
                <a:latin typeface="Times New Roman" panose="02020603050405020304" pitchFamily="18" charset="0"/>
                <a:cs typeface="Times New Roman" panose="02020603050405020304" pitchFamily="18" charset="0"/>
              </a:rPr>
              <a:t>synthesis</a:t>
            </a:r>
            <a:r>
              <a:rPr lang="pl-PL" sz="2000" b="1" dirty="0">
                <a:solidFill>
                  <a:schemeClr val="tx1"/>
                </a:solidFill>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v"/>
            </a:pPr>
            <a:r>
              <a:rPr lang="pl-PL" sz="1800" dirty="0">
                <a:solidFill>
                  <a:schemeClr val="tx1"/>
                </a:solidFill>
                <a:latin typeface="Times New Roman" panose="02020603050405020304" pitchFamily="18" charset="0"/>
                <a:cs typeface="Times New Roman" panose="02020603050405020304" pitchFamily="18" charset="0"/>
              </a:rPr>
              <a:t>P</a:t>
            </a:r>
            <a:r>
              <a:rPr lang="en-US" sz="1800" dirty="0" err="1">
                <a:solidFill>
                  <a:schemeClr val="tx1"/>
                </a:solidFill>
                <a:latin typeface="Times New Roman" panose="02020603050405020304" pitchFamily="18" charset="0"/>
                <a:cs typeface="Times New Roman" panose="02020603050405020304" pitchFamily="18" charset="0"/>
              </a:rPr>
              <a:t>rocess</a:t>
            </a:r>
            <a:r>
              <a:rPr lang="en-US" sz="1800" dirty="0">
                <a:solidFill>
                  <a:schemeClr val="tx1"/>
                </a:solidFill>
                <a:latin typeface="Times New Roman" panose="02020603050405020304" pitchFamily="18" charset="0"/>
                <a:cs typeface="Times New Roman" panose="02020603050405020304" pitchFamily="18" charset="0"/>
              </a:rPr>
              <a:t> of generating realistic images</a:t>
            </a:r>
            <a:r>
              <a:rPr lang="pl-PL"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from textual descriptions or prompts.</a:t>
            </a:r>
            <a:endParaRPr lang="pl-PL" sz="1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pl-PL" sz="1800" dirty="0">
                <a:solidFill>
                  <a:schemeClr val="tx1"/>
                </a:solidFill>
                <a:latin typeface="Times New Roman" panose="02020603050405020304" pitchFamily="18" charset="0"/>
                <a:cs typeface="Times New Roman" panose="02020603050405020304" pitchFamily="18" charset="0"/>
              </a:rPr>
              <a:t>T</a:t>
            </a:r>
            <a:r>
              <a:rPr lang="en-US" sz="1800" dirty="0" err="1">
                <a:solidFill>
                  <a:schemeClr val="tx1"/>
                </a:solidFill>
                <a:latin typeface="Times New Roman" panose="02020603050405020304" pitchFamily="18" charset="0"/>
                <a:cs typeface="Times New Roman" panose="02020603050405020304" pitchFamily="18" charset="0"/>
              </a:rPr>
              <a:t>ext</a:t>
            </a:r>
            <a:r>
              <a:rPr lang="en-US" sz="1800" dirty="0">
                <a:solidFill>
                  <a:schemeClr val="tx1"/>
                </a:solidFill>
                <a:latin typeface="Times New Roman" panose="02020603050405020304" pitchFamily="18" charset="0"/>
                <a:cs typeface="Times New Roman" panose="02020603050405020304" pitchFamily="18" charset="0"/>
              </a:rPr>
              <a:t>-to-image synthesis has gained increasing attention due to its potential applications in various fields, such as art, design, advertising, e-commerce, and entertainment.</a:t>
            </a:r>
            <a:endParaRPr lang="pl-PL" sz="1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dirty="0">
                <a:solidFill>
                  <a:schemeClr val="tx1"/>
                </a:solidFill>
                <a:latin typeface="Times New Roman" panose="02020603050405020304" pitchFamily="18" charset="0"/>
                <a:cs typeface="Times New Roman" panose="02020603050405020304" pitchFamily="18" charset="0"/>
              </a:rPr>
              <a:t>It enables us to bridge the gap between language and vision, unlocking new possibilities for creative expression and communication.</a:t>
            </a:r>
            <a:endParaRPr lang="pl-PL" sz="1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dirty="0">
                <a:solidFill>
                  <a:srgbClr val="000000"/>
                </a:solidFill>
                <a:effectLst/>
                <a:latin typeface="Times New Roman" panose="02020603050405020304" pitchFamily="18" charset="0"/>
                <a:ea typeface="Times New Roman" panose="02020603050405020304" pitchFamily="18" charset="0"/>
              </a:rPr>
              <a:t>I will analyze the benefits, challenges, and practical consequences of Stable Diffusion by reviewing current literature, evaluating case studies, and applying qualitative and quantitative research methods.</a:t>
            </a:r>
            <a:endParaRPr lang="pl-PL" sz="1800" dirty="0">
              <a:solidFill>
                <a:schemeClr val="tx1"/>
              </a:solidFill>
              <a:latin typeface="Times New Roman" panose="02020603050405020304" pitchFamily="18" charset="0"/>
              <a:cs typeface="Times New Roman" panose="02020603050405020304" pitchFamily="18" charset="0"/>
            </a:endParaRPr>
          </a:p>
          <a:p>
            <a:endParaRPr lang="pl-PL" sz="2000" b="1"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30AA20F-0AA8-EB24-CAEA-4EA5B36B4614}"/>
              </a:ext>
            </a:extLst>
          </p:cNvPr>
          <p:cNvSpPr txBox="1"/>
          <p:nvPr/>
        </p:nvSpPr>
        <p:spPr>
          <a:xfrm>
            <a:off x="6114246" y="2099775"/>
            <a:ext cx="4572802" cy="1785104"/>
          </a:xfrm>
          <a:prstGeom prst="rect">
            <a:avLst/>
          </a:prstGeom>
          <a:noFill/>
        </p:spPr>
        <p:txBody>
          <a:bodyPr wrap="square" rtlCol="0">
            <a:spAutoFit/>
          </a:bodyPr>
          <a:lstStyle/>
          <a:p>
            <a:r>
              <a:rPr lang="pl-PL" sz="2000" b="1" dirty="0" err="1">
                <a:latin typeface="Times New Roman" panose="02020603050405020304" pitchFamily="18" charset="0"/>
                <a:cs typeface="Times New Roman" panose="02020603050405020304" pitchFamily="18" charset="0"/>
              </a:rPr>
              <a:t>Objectives</a:t>
            </a:r>
            <a:r>
              <a:rPr lang="pl-PL" sz="2000"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pl-PL" dirty="0">
                <a:latin typeface="Times New Roman" panose="02020603050405020304" pitchFamily="18" charset="0"/>
                <a:ea typeface="Times New Roman" panose="02020603050405020304" pitchFamily="18" charset="0"/>
              </a:rPr>
              <a:t>I</a:t>
            </a:r>
            <a:r>
              <a:rPr lang="en-US" sz="1800" dirty="0" err="1">
                <a:effectLst/>
                <a:latin typeface="Times New Roman" panose="02020603050405020304" pitchFamily="18" charset="0"/>
                <a:ea typeface="Times New Roman" panose="02020603050405020304" pitchFamily="18" charset="0"/>
              </a:rPr>
              <a:t>mpact</a:t>
            </a:r>
            <a:r>
              <a:rPr lang="en-US" sz="1800" dirty="0">
                <a:effectLst/>
                <a:latin typeface="Times New Roman" panose="02020603050405020304" pitchFamily="18" charset="0"/>
                <a:ea typeface="Times New Roman" panose="02020603050405020304" pitchFamily="18" charset="0"/>
              </a:rPr>
              <a:t> o</a:t>
            </a:r>
            <a:r>
              <a:rPr lang="pl-PL" sz="1800" dirty="0">
                <a:effectLst/>
                <a:latin typeface="Times New Roman" panose="02020603050405020304" pitchFamily="18" charset="0"/>
                <a:ea typeface="Times New Roman" panose="02020603050405020304" pitchFamily="18" charset="0"/>
              </a:rPr>
              <a:t>f</a:t>
            </a:r>
            <a:r>
              <a:rPr lang="en-US" sz="1800" dirty="0">
                <a:effectLst/>
                <a:latin typeface="Times New Roman" panose="02020603050405020304" pitchFamily="18" charset="0"/>
                <a:ea typeface="Times New Roman" panose="02020603050405020304" pitchFamily="18" charset="0"/>
              </a:rPr>
              <a:t> enhancing visual realism within text</a:t>
            </a:r>
            <a:r>
              <a:rPr lang="pl-PL" sz="18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to</a:t>
            </a:r>
            <a:r>
              <a:rPr lang="pl-PL" sz="18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image generation</a:t>
            </a:r>
            <a:r>
              <a:rPr lang="pl-PL" sz="1800" dirty="0">
                <a:effectLst/>
                <a:latin typeface="Times New Roman" panose="02020603050405020304" pitchFamily="18" charset="0"/>
                <a:ea typeface="Times New Roman" panose="02020603050405020304" pitchFamily="18" charset="0"/>
              </a:rPr>
              <a:t>.</a:t>
            </a:r>
            <a:endParaRPr lang="pl-P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Applications</a:t>
            </a:r>
            <a:r>
              <a:rPr lang="pl-PL" sz="1800" dirty="0">
                <a:effectLst/>
                <a:latin typeface="Times New Roman" panose="02020603050405020304" pitchFamily="18" charset="0"/>
                <a:ea typeface="Times New Roman" panose="02020603050405020304" pitchFamily="18" charset="0"/>
              </a:rPr>
              <a:t> of </a:t>
            </a:r>
            <a:r>
              <a:rPr lang="pl-PL" sz="1800" dirty="0" err="1">
                <a:effectLst/>
                <a:latin typeface="Times New Roman" panose="02020603050405020304" pitchFamily="18" charset="0"/>
                <a:ea typeface="Times New Roman" panose="02020603050405020304" pitchFamily="18" charset="0"/>
              </a:rPr>
              <a:t>text</a:t>
            </a:r>
            <a:r>
              <a:rPr lang="pl-PL" sz="1800" dirty="0">
                <a:effectLst/>
                <a:latin typeface="Times New Roman" panose="02020603050405020304" pitchFamily="18" charset="0"/>
                <a:ea typeface="Times New Roman" panose="02020603050405020304" pitchFamily="18" charset="0"/>
              </a:rPr>
              <a:t>-to-image </a:t>
            </a:r>
            <a:r>
              <a:rPr lang="en-US" sz="1800" dirty="0">
                <a:effectLst/>
                <a:latin typeface="Times New Roman" panose="02020603050405020304" pitchFamily="18" charset="0"/>
                <a:ea typeface="Times New Roman" panose="02020603050405020304" pitchFamily="18" charset="0"/>
              </a:rPr>
              <a:t>generation</a:t>
            </a:r>
            <a:r>
              <a:rPr lang="pl-PL" sz="1800" dirty="0">
                <a:effectLst/>
                <a:latin typeface="Times New Roman" panose="02020603050405020304" pitchFamily="18" charset="0"/>
                <a:ea typeface="Times New Roman" panose="02020603050405020304" pitchFamily="18" charset="0"/>
              </a:rPr>
              <a:t>.</a:t>
            </a:r>
          </a:p>
          <a:p>
            <a:pPr marL="285750" indent="-285750">
              <a:buFont typeface="Wingdings" panose="05000000000000000000" pitchFamily="2" charset="2"/>
              <a:buChar char="v"/>
            </a:pPr>
            <a:r>
              <a:rPr lang="pl-PL" dirty="0" err="1">
                <a:latin typeface="Times New Roman" panose="02020603050405020304" pitchFamily="18" charset="0"/>
                <a:ea typeface="Times New Roman" panose="02020603050405020304" pitchFamily="18" charset="0"/>
              </a:rPr>
              <a:t>Benefits</a:t>
            </a:r>
            <a:r>
              <a:rPr lang="pl-PL" dirty="0">
                <a:latin typeface="Times New Roman" panose="02020603050405020304" pitchFamily="18" charset="0"/>
                <a:ea typeface="Times New Roman" panose="02020603050405020304" pitchFamily="18" charset="0"/>
              </a:rPr>
              <a:t> and </a:t>
            </a:r>
            <a:r>
              <a:rPr lang="pl-PL" dirty="0" err="1">
                <a:latin typeface="Times New Roman" panose="02020603050405020304" pitchFamily="18" charset="0"/>
                <a:ea typeface="Times New Roman" panose="02020603050405020304" pitchFamily="18" charset="0"/>
              </a:rPr>
              <a:t>drawbacks</a:t>
            </a:r>
            <a:r>
              <a:rPr lang="pl-PL" dirty="0">
                <a:latin typeface="Times New Roman" panose="02020603050405020304" pitchFamily="18" charset="0"/>
                <a:ea typeface="Times New Roman" panose="02020603050405020304" pitchFamily="18" charset="0"/>
              </a:rPr>
              <a:t> of </a:t>
            </a:r>
            <a:r>
              <a:rPr lang="pl-PL" dirty="0" err="1">
                <a:latin typeface="Times New Roman" panose="02020603050405020304" pitchFamily="18" charset="0"/>
                <a:ea typeface="Times New Roman" panose="02020603050405020304" pitchFamily="18" charset="0"/>
              </a:rPr>
              <a:t>this</a:t>
            </a:r>
            <a:r>
              <a:rPr lang="pl-PL" dirty="0">
                <a:latin typeface="Times New Roman" panose="02020603050405020304" pitchFamily="18" charset="0"/>
                <a:ea typeface="Times New Roman" panose="02020603050405020304" pitchFamily="18" charset="0"/>
              </a:rPr>
              <a:t> </a:t>
            </a:r>
            <a:r>
              <a:rPr lang="pl-PL" dirty="0" err="1">
                <a:latin typeface="Times New Roman" panose="02020603050405020304" pitchFamily="18" charset="0"/>
                <a:ea typeface="Times New Roman" panose="02020603050405020304" pitchFamily="18" charset="0"/>
              </a:rPr>
              <a:t>technology</a:t>
            </a:r>
            <a:r>
              <a:rPr lang="pl-PL" dirty="0">
                <a:latin typeface="Times New Roman" panose="02020603050405020304" pitchFamily="18" charset="0"/>
                <a:ea typeface="Times New Roman" panose="02020603050405020304" pitchFamily="18" charset="0"/>
              </a:rPr>
              <a:t>.</a:t>
            </a:r>
            <a:endParaRPr lang="pl-PL"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A29B0AE-9700-C724-DF34-1E735F2A22AB}"/>
              </a:ext>
            </a:extLst>
          </p:cNvPr>
          <p:cNvSpPr txBox="1"/>
          <p:nvPr/>
        </p:nvSpPr>
        <p:spPr>
          <a:xfrm>
            <a:off x="6096000" y="4244652"/>
            <a:ext cx="5062686" cy="1231106"/>
          </a:xfrm>
          <a:prstGeom prst="rect">
            <a:avLst/>
          </a:prstGeom>
          <a:noFill/>
        </p:spPr>
        <p:txBody>
          <a:bodyPr wrap="square" rtlCol="0">
            <a:spAutoFit/>
          </a:bodyPr>
          <a:lstStyle/>
          <a:p>
            <a:r>
              <a:rPr lang="pl-PL" sz="2000" b="1" dirty="0" err="1">
                <a:latin typeface="Times New Roman" panose="02020603050405020304" pitchFamily="18" charset="0"/>
                <a:cs typeface="Times New Roman" panose="02020603050405020304" pitchFamily="18" charset="0"/>
              </a:rPr>
              <a:t>Significance</a:t>
            </a:r>
            <a:r>
              <a:rPr lang="pl-PL" sz="2000" b="1" dirty="0">
                <a:latin typeface="Times New Roman" panose="02020603050405020304" pitchFamily="18" charset="0"/>
                <a:cs typeface="Times New Roman" panose="02020603050405020304" pitchFamily="18" charset="0"/>
              </a:rPr>
              <a:t> and </a:t>
            </a:r>
            <a:r>
              <a:rPr lang="pl-PL" sz="2000" b="1" dirty="0" err="1">
                <a:latin typeface="Times New Roman" panose="02020603050405020304" pitchFamily="18" charset="0"/>
                <a:cs typeface="Times New Roman" panose="02020603050405020304" pitchFamily="18" charset="0"/>
              </a:rPr>
              <a:t>relevance</a:t>
            </a:r>
            <a:r>
              <a:rPr lang="pl-PL" sz="2000" b="1" dirty="0">
                <a:latin typeface="Times New Roman" panose="02020603050405020304" pitchFamily="18" charset="0"/>
                <a:cs typeface="Times New Roman" panose="02020603050405020304" pitchFamily="18" charset="0"/>
              </a:rPr>
              <a:t> of </a:t>
            </a:r>
            <a:r>
              <a:rPr lang="pl-PL" sz="2000" b="1" dirty="0" err="1">
                <a:latin typeface="Times New Roman" panose="02020603050405020304" pitchFamily="18" charset="0"/>
                <a:cs typeface="Times New Roman" panose="02020603050405020304" pitchFamily="18" charset="0"/>
              </a:rPr>
              <a:t>this</a:t>
            </a:r>
            <a:r>
              <a:rPr lang="pl-PL" sz="2000" b="1" dirty="0">
                <a:latin typeface="Times New Roman" panose="02020603050405020304" pitchFamily="18" charset="0"/>
                <a:cs typeface="Times New Roman" panose="02020603050405020304" pitchFamily="18" charset="0"/>
              </a:rPr>
              <a:t> </a:t>
            </a:r>
            <a:r>
              <a:rPr lang="pl-PL" sz="2000" b="1" dirty="0" err="1">
                <a:latin typeface="Times New Roman" panose="02020603050405020304" pitchFamily="18" charset="0"/>
                <a:cs typeface="Times New Roman" panose="02020603050405020304" pitchFamily="18" charset="0"/>
              </a:rPr>
              <a:t>research</a:t>
            </a:r>
            <a:r>
              <a:rPr lang="pl-PL" sz="2000"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pl-PL" dirty="0" err="1">
                <a:latin typeface="Times New Roman" panose="02020603050405020304" pitchFamily="18" charset="0"/>
                <a:cs typeface="Times New Roman" panose="02020603050405020304" pitchFamily="18" charset="0"/>
              </a:rPr>
              <a:t>Recognition</a:t>
            </a:r>
            <a:r>
              <a:rPr lang="pl-PL" dirty="0">
                <a:latin typeface="Times New Roman" panose="02020603050405020304" pitchFamily="18" charset="0"/>
                <a:cs typeface="Times New Roman" panose="02020603050405020304" pitchFamily="18" charset="0"/>
              </a:rPr>
              <a:t> by </a:t>
            </a:r>
            <a:r>
              <a:rPr lang="pl-PL" dirty="0" err="1">
                <a:latin typeface="Times New Roman" panose="02020603050405020304" pitchFamily="18" charset="0"/>
                <a:cs typeface="Times New Roman" panose="02020603050405020304" pitchFamily="18" charset="0"/>
              </a:rPr>
              <a:t>society</a:t>
            </a:r>
            <a:r>
              <a:rPr lang="pl-PL"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pl-PL" dirty="0" err="1">
                <a:latin typeface="Times New Roman" panose="02020603050405020304" pitchFamily="18" charset="0"/>
                <a:cs typeface="Times New Roman" panose="02020603050405020304" pitchFamily="18" charset="0"/>
              </a:rPr>
              <a:t>Familiarity</a:t>
            </a:r>
            <a:r>
              <a:rPr lang="pl-PL" dirty="0">
                <a:latin typeface="Times New Roman" panose="02020603050405020304" pitchFamily="18" charset="0"/>
                <a:cs typeface="Times New Roman" panose="02020603050405020304" pitchFamily="18" charset="0"/>
              </a:rPr>
              <a:t> with </a:t>
            </a:r>
            <a:r>
              <a:rPr lang="pl-PL" dirty="0" err="1">
                <a:latin typeface="Times New Roman" panose="02020603050405020304" pitchFamily="18" charset="0"/>
                <a:cs typeface="Times New Roman" panose="02020603050405020304" pitchFamily="18" charset="0"/>
              </a:rPr>
              <a:t>new</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advancements</a:t>
            </a:r>
            <a:r>
              <a:rPr lang="pl-PL"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pl-PL" dirty="0" err="1">
                <a:latin typeface="Times New Roman" panose="02020603050405020304" pitchFamily="18" charset="0"/>
                <a:cs typeface="Times New Roman" panose="02020603050405020304" pitchFamily="18" charset="0"/>
              </a:rPr>
              <a:t>Ethical</a:t>
            </a:r>
            <a:r>
              <a:rPr lang="pl-PL" dirty="0">
                <a:latin typeface="Times New Roman" panose="02020603050405020304" pitchFamily="18" charset="0"/>
                <a:cs typeface="Times New Roman" panose="02020603050405020304" pitchFamily="18" charset="0"/>
              </a:rPr>
              <a:t> </a:t>
            </a:r>
            <a:r>
              <a:rPr lang="pl-PL" dirty="0" err="1">
                <a:latin typeface="Times New Roman" panose="02020603050405020304" pitchFamily="18" charset="0"/>
                <a:cs typeface="Times New Roman" panose="02020603050405020304" pitchFamily="18" charset="0"/>
              </a:rPr>
              <a:t>considerations</a:t>
            </a:r>
            <a:endParaRPr lang="pl-P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919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nalog, President John F. Kennedy giving a speech, Over the shoulder, Normal lens, Midday, Natural Lighting, Kodak Tri-X 400, coarse film grain">
            <a:extLst>
              <a:ext uri="{FF2B5EF4-FFF2-40B4-BE49-F238E27FC236}">
                <a16:creationId xmlns:a16="http://schemas.microsoft.com/office/drawing/2014/main" id="{E2FBA001-AA6D-FE82-1312-6B404A35C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480" y="0"/>
            <a:ext cx="4134718" cy="6183520"/>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6AF9BC21-42A0-4527-A850-ED33CDFB5675}"/>
              </a:ext>
            </a:extLst>
          </p:cNvPr>
          <p:cNvSpPr>
            <a:spLocks noGrp="1"/>
          </p:cNvSpPr>
          <p:nvPr>
            <p:ph type="title"/>
          </p:nvPr>
        </p:nvSpPr>
        <p:spPr>
          <a:xfrm>
            <a:off x="-12083" y="447827"/>
            <a:ext cx="4341562" cy="996911"/>
          </a:xfrm>
        </p:spPr>
        <p:txBody>
          <a:bodyPr>
            <a:noAutofit/>
          </a:bodyPr>
          <a:lstStyle/>
          <a:p>
            <a:r>
              <a:rPr lang="pl-PL" sz="4000" dirty="0" err="1">
                <a:latin typeface="Times New Roman" panose="02020603050405020304" pitchFamily="18" charset="0"/>
                <a:cs typeface="Times New Roman" panose="02020603050405020304" pitchFamily="18" charset="0"/>
              </a:rPr>
              <a:t>Theory</a:t>
            </a:r>
            <a:r>
              <a:rPr lang="pl-PL" sz="4000" dirty="0">
                <a:latin typeface="Times New Roman" panose="02020603050405020304" pitchFamily="18" charset="0"/>
                <a:cs typeface="Times New Roman" panose="02020603050405020304" pitchFamily="18" charset="0"/>
              </a:rPr>
              <a:t> </a:t>
            </a:r>
            <a:r>
              <a:rPr lang="pl-PL" sz="4000" dirty="0" err="1">
                <a:latin typeface="Times New Roman" panose="02020603050405020304" pitchFamily="18" charset="0"/>
                <a:cs typeface="Times New Roman" panose="02020603050405020304" pitchFamily="18" charset="0"/>
              </a:rPr>
              <a:t>behind</a:t>
            </a:r>
            <a:r>
              <a:rPr lang="pl-PL" sz="4000" dirty="0">
                <a:latin typeface="Times New Roman" panose="02020603050405020304" pitchFamily="18" charset="0"/>
                <a:cs typeface="Times New Roman" panose="02020603050405020304" pitchFamily="18" charset="0"/>
              </a:rPr>
              <a:t> </a:t>
            </a:r>
            <a:r>
              <a:rPr lang="pl-PL" sz="4000" dirty="0" err="1">
                <a:latin typeface="Times New Roman" panose="02020603050405020304" pitchFamily="18" charset="0"/>
                <a:cs typeface="Times New Roman" panose="02020603050405020304" pitchFamily="18" charset="0"/>
              </a:rPr>
              <a:t>text</a:t>
            </a:r>
            <a:r>
              <a:rPr lang="pl-PL" sz="4000" dirty="0">
                <a:latin typeface="Times New Roman" panose="02020603050405020304" pitchFamily="18" charset="0"/>
                <a:cs typeface="Times New Roman" panose="02020603050405020304" pitchFamily="18" charset="0"/>
              </a:rPr>
              <a:t>-to-image </a:t>
            </a:r>
            <a:r>
              <a:rPr lang="pl-PL" sz="4000" dirty="0" err="1">
                <a:latin typeface="Times New Roman" panose="02020603050405020304" pitchFamily="18" charset="0"/>
                <a:cs typeface="Times New Roman" panose="02020603050405020304" pitchFamily="18" charset="0"/>
              </a:rPr>
              <a:t>generation</a:t>
            </a:r>
            <a:endParaRPr lang="pl-PL" sz="4000"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F84BD776-B3C1-14E3-D9C3-BA2725C65C43}"/>
              </a:ext>
            </a:extLst>
          </p:cNvPr>
          <p:cNvSpPr>
            <a:spLocks noGrp="1"/>
          </p:cNvSpPr>
          <p:nvPr>
            <p:ph type="body" sz="half" idx="2"/>
          </p:nvPr>
        </p:nvSpPr>
        <p:spPr>
          <a:xfrm>
            <a:off x="192579" y="1744579"/>
            <a:ext cx="3932237" cy="3811588"/>
          </a:xfrm>
        </p:spPr>
        <p:txBody>
          <a:bodyPr>
            <a:normAutofit/>
          </a:bodyPr>
          <a:lstStyle/>
          <a:p>
            <a:pPr marL="285750" indent="-285750" algn="just">
              <a:buFont typeface="Wingdings" panose="05000000000000000000" pitchFamily="2" charset="2"/>
              <a:buChar char="v"/>
            </a:pPr>
            <a:r>
              <a:rPr lang="en-US" sz="1800" dirty="0">
                <a:solidFill>
                  <a:srgbClr val="000000"/>
                </a:solidFill>
                <a:effectLst/>
                <a:latin typeface="Times New Roman" panose="02020603050405020304" pitchFamily="18" charset="0"/>
                <a:ea typeface="Times New Roman" panose="02020603050405020304" pitchFamily="18" charset="0"/>
              </a:rPr>
              <a:t>Variational Autoencoders (</a:t>
            </a:r>
            <a:r>
              <a:rPr lang="en-US" sz="1800" dirty="0" err="1">
                <a:solidFill>
                  <a:srgbClr val="000000"/>
                </a:solidFill>
                <a:effectLst/>
                <a:latin typeface="Times New Roman" panose="02020603050405020304" pitchFamily="18" charset="0"/>
                <a:ea typeface="Times New Roman" panose="02020603050405020304" pitchFamily="18" charset="0"/>
              </a:rPr>
              <a:t>VAEs</a:t>
            </a:r>
            <a:r>
              <a:rPr lang="en-US" sz="1800" dirty="0">
                <a:solidFill>
                  <a:srgbClr val="000000"/>
                </a:solidFill>
                <a:effectLst/>
                <a:latin typeface="Times New Roman" panose="02020603050405020304" pitchFamily="18" charset="0"/>
                <a:ea typeface="Times New Roman" panose="02020603050405020304" pitchFamily="18" charset="0"/>
              </a:rPr>
              <a:t>)</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used</a:t>
            </a:r>
            <a:r>
              <a:rPr lang="pl-PL" sz="1800" dirty="0">
                <a:solidFill>
                  <a:srgbClr val="000000"/>
                </a:solidFill>
                <a:effectLst/>
                <a:latin typeface="Times New Roman" panose="02020603050405020304" pitchFamily="18" charset="0"/>
                <a:ea typeface="Times New Roman" panose="02020603050405020304" pitchFamily="18" charset="0"/>
              </a:rPr>
              <a:t> in </a:t>
            </a:r>
            <a:r>
              <a:rPr lang="pl-PL" sz="1800" dirty="0" err="1">
                <a:solidFill>
                  <a:srgbClr val="000000"/>
                </a:solidFill>
                <a:effectLst/>
                <a:latin typeface="Times New Roman" panose="02020603050405020304" pitchFamily="18" charset="0"/>
                <a:ea typeface="Times New Roman" panose="02020603050405020304" pitchFamily="18" charset="0"/>
              </a:rPr>
              <a:t>signal</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analysis</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such</a:t>
            </a:r>
            <a:r>
              <a:rPr lang="pl-PL" sz="1800" dirty="0">
                <a:solidFill>
                  <a:srgbClr val="000000"/>
                </a:solidFill>
                <a:effectLst/>
                <a:latin typeface="Times New Roman" panose="02020603050405020304" pitchFamily="18" charset="0"/>
                <a:ea typeface="Times New Roman" panose="02020603050405020304" pitchFamily="18" charset="0"/>
              </a:rPr>
              <a:t> as </a:t>
            </a:r>
            <a:r>
              <a:rPr lang="pl-PL" sz="1800" dirty="0" err="1">
                <a:solidFill>
                  <a:srgbClr val="000000"/>
                </a:solidFill>
                <a:effectLst/>
                <a:latin typeface="Times New Roman" panose="02020603050405020304" pitchFamily="18" charset="0"/>
                <a:ea typeface="Times New Roman" panose="02020603050405020304" pitchFamily="18" charset="0"/>
              </a:rPr>
              <a:t>anomaly</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detection</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security</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analytics</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drug</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discovery</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targets</a:t>
            </a:r>
            <a:r>
              <a:rPr lang="pl-PL" sz="1800" dirty="0">
                <a:solidFill>
                  <a:srgbClr val="000000"/>
                </a:solidFill>
                <a:latin typeface="Times New Roman" panose="02020603050405020304" pitchFamily="18" charset="0"/>
                <a:ea typeface="Times New Roman" panose="02020603050405020304" pitchFamily="18" charset="0"/>
              </a:rPr>
              <a:t> etc.</a:t>
            </a:r>
            <a:endParaRPr lang="pl-PL" sz="1800" dirty="0">
              <a:solidFill>
                <a:srgbClr val="000000"/>
              </a:solidFill>
              <a:effectLst/>
              <a:latin typeface="Times New Roman" panose="02020603050405020304" pitchFamily="18" charset="0"/>
              <a:ea typeface="Times New Roman" panose="02020603050405020304" pitchFamily="18" charset="0"/>
            </a:endParaRPr>
          </a:p>
          <a:p>
            <a:pPr marL="285750" indent="-285750" algn="just">
              <a:buFont typeface="Wingdings" panose="05000000000000000000" pitchFamily="2" charset="2"/>
              <a:buChar char="v"/>
            </a:pPr>
            <a:r>
              <a:rPr lang="en-US" sz="1800" dirty="0">
                <a:solidFill>
                  <a:srgbClr val="000000"/>
                </a:solidFill>
                <a:effectLst/>
                <a:latin typeface="Times New Roman" panose="02020603050405020304" pitchFamily="18" charset="0"/>
                <a:ea typeface="Times New Roman" panose="02020603050405020304" pitchFamily="18" charset="0"/>
              </a:rPr>
              <a:t>Generative Adversarial Networks (</a:t>
            </a:r>
            <a:r>
              <a:rPr lang="en-US" sz="1800" dirty="0" err="1">
                <a:solidFill>
                  <a:srgbClr val="000000"/>
                </a:solidFill>
                <a:effectLst/>
                <a:latin typeface="Times New Roman" panose="02020603050405020304" pitchFamily="18" charset="0"/>
                <a:ea typeface="Times New Roman" panose="02020603050405020304" pitchFamily="18" charset="0"/>
              </a:rPr>
              <a:t>GANs</a:t>
            </a:r>
            <a:r>
              <a:rPr lang="en-US" sz="1800" dirty="0">
                <a:solidFill>
                  <a:srgbClr val="000000"/>
                </a:solidFill>
                <a:effectLst/>
                <a:latin typeface="Times New Roman" panose="02020603050405020304" pitchFamily="18" charset="0"/>
                <a:ea typeface="Times New Roman" panose="02020603050405020304" pitchFamily="18" charset="0"/>
              </a:rPr>
              <a:t>)</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used</a:t>
            </a:r>
            <a:r>
              <a:rPr lang="pl-PL" sz="1800" dirty="0">
                <a:solidFill>
                  <a:srgbClr val="000000"/>
                </a:solidFill>
                <a:effectLst/>
                <a:latin typeface="Times New Roman" panose="02020603050405020304" pitchFamily="18" charset="0"/>
                <a:ea typeface="Times New Roman" panose="02020603050405020304" pitchFamily="18" charset="0"/>
              </a:rPr>
              <a:t> for </a:t>
            </a:r>
            <a:r>
              <a:rPr lang="pl-PL" sz="1800" dirty="0" err="1">
                <a:solidFill>
                  <a:srgbClr val="000000"/>
                </a:solidFill>
                <a:effectLst/>
                <a:latin typeface="Times New Roman" panose="02020603050405020304" pitchFamily="18" charset="0"/>
                <a:ea typeface="Times New Roman" panose="02020603050405020304" pitchFamily="18" charset="0"/>
              </a:rPr>
              <a:t>generating</a:t>
            </a:r>
            <a:r>
              <a:rPr lang="pl-PL" sz="1800" dirty="0">
                <a:solidFill>
                  <a:srgbClr val="000000"/>
                </a:solidFill>
                <a:effectLst/>
                <a:latin typeface="Times New Roman" panose="02020603050405020304" pitchFamily="18" charset="0"/>
                <a:ea typeface="Times New Roman" panose="02020603050405020304" pitchFamily="18" charset="0"/>
              </a:rPr>
              <a:t> multimedia </a:t>
            </a:r>
            <a:r>
              <a:rPr lang="pl-PL" sz="1800" dirty="0" err="1">
                <a:solidFill>
                  <a:srgbClr val="000000"/>
                </a:solidFill>
                <a:effectLst/>
                <a:latin typeface="Times New Roman" panose="02020603050405020304" pitchFamily="18" charset="0"/>
                <a:ea typeface="Times New Roman" panose="02020603050405020304" pitchFamily="18" charset="0"/>
              </a:rPr>
              <a:t>such</a:t>
            </a:r>
            <a:r>
              <a:rPr lang="pl-PL" sz="1800" dirty="0">
                <a:solidFill>
                  <a:srgbClr val="000000"/>
                </a:solidFill>
                <a:effectLst/>
                <a:latin typeface="Times New Roman" panose="02020603050405020304" pitchFamily="18" charset="0"/>
                <a:ea typeface="Times New Roman" panose="02020603050405020304" pitchFamily="18" charset="0"/>
              </a:rPr>
              <a:t> as </a:t>
            </a:r>
            <a:r>
              <a:rPr lang="pl-PL" sz="1800" dirty="0" err="1">
                <a:solidFill>
                  <a:srgbClr val="000000"/>
                </a:solidFill>
                <a:effectLst/>
                <a:latin typeface="Times New Roman" panose="02020603050405020304" pitchFamily="18" charset="0"/>
                <a:ea typeface="Times New Roman" panose="02020603050405020304" pitchFamily="18" charset="0"/>
              </a:rPr>
              <a:t>deepfakes</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voicovers</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realistic</a:t>
            </a:r>
            <a:r>
              <a:rPr lang="pl-PL" sz="1800" dirty="0">
                <a:solidFill>
                  <a:srgbClr val="000000"/>
                </a:solidFill>
                <a:effectLst/>
                <a:latin typeface="Times New Roman" panose="02020603050405020304" pitchFamily="18" charset="0"/>
                <a:ea typeface="Times New Roman" panose="02020603050405020304" pitchFamily="18" charset="0"/>
              </a:rPr>
              <a:t> </a:t>
            </a:r>
            <a:r>
              <a:rPr lang="pl-PL" sz="1800" dirty="0" err="1">
                <a:solidFill>
                  <a:srgbClr val="000000"/>
                </a:solidFill>
                <a:effectLst/>
                <a:latin typeface="Times New Roman" panose="02020603050405020304" pitchFamily="18" charset="0"/>
                <a:ea typeface="Times New Roman" panose="02020603050405020304" pitchFamily="18" charset="0"/>
              </a:rPr>
              <a:t>images</a:t>
            </a:r>
            <a:r>
              <a:rPr lang="pl-PL" sz="1800" dirty="0">
                <a:solidFill>
                  <a:srgbClr val="000000"/>
                </a:solidFill>
                <a:effectLst/>
                <a:latin typeface="Times New Roman" panose="02020603050405020304" pitchFamily="18" charset="0"/>
                <a:ea typeface="Times New Roman" panose="02020603050405020304" pitchFamily="18" charset="0"/>
              </a:rPr>
              <a:t>, dubbing in </a:t>
            </a:r>
            <a:r>
              <a:rPr lang="pl-PL" sz="1800" dirty="0" err="1">
                <a:solidFill>
                  <a:srgbClr val="000000"/>
                </a:solidFill>
                <a:effectLst/>
                <a:latin typeface="Times New Roman" panose="02020603050405020304" pitchFamily="18" charset="0"/>
                <a:ea typeface="Times New Roman" panose="02020603050405020304" pitchFamily="18" charset="0"/>
              </a:rPr>
              <a:t>movies</a:t>
            </a:r>
            <a:r>
              <a:rPr lang="pl-PL" sz="1800" dirty="0">
                <a:solidFill>
                  <a:srgbClr val="000000"/>
                </a:solidFill>
                <a:effectLst/>
                <a:latin typeface="Times New Roman" panose="02020603050405020304" pitchFamily="18" charset="0"/>
                <a:ea typeface="Times New Roman" panose="02020603050405020304" pitchFamily="18" charset="0"/>
              </a:rPr>
              <a:t> etc.</a:t>
            </a:r>
          </a:p>
          <a:p>
            <a:pPr marL="285750" indent="-285750" algn="just">
              <a:buFont typeface="Wingdings" panose="05000000000000000000" pitchFamily="2" charset="2"/>
              <a:buChar char="v"/>
            </a:pPr>
            <a:r>
              <a:rPr lang="pl-PL" sz="1800" dirty="0" err="1">
                <a:solidFill>
                  <a:srgbClr val="000000"/>
                </a:solidFill>
                <a:latin typeface="Times New Roman" panose="02020603050405020304" pitchFamily="18" charset="0"/>
                <a:ea typeface="Times New Roman" panose="02020603050405020304" pitchFamily="18" charset="0"/>
              </a:rPr>
              <a:t>Stable</a:t>
            </a:r>
            <a:r>
              <a:rPr lang="pl-PL" sz="1800" dirty="0">
                <a:solidFill>
                  <a:srgbClr val="000000"/>
                </a:solidFill>
                <a:latin typeface="Times New Roman" panose="02020603050405020304" pitchFamily="18" charset="0"/>
                <a:ea typeface="Times New Roman" panose="02020603050405020304" pitchFamily="18" charset="0"/>
              </a:rPr>
              <a:t> </a:t>
            </a:r>
            <a:r>
              <a:rPr lang="pl-PL" sz="1800" dirty="0" err="1">
                <a:solidFill>
                  <a:srgbClr val="000000"/>
                </a:solidFill>
                <a:latin typeface="Times New Roman" panose="02020603050405020304" pitchFamily="18" charset="0"/>
                <a:ea typeface="Times New Roman" panose="02020603050405020304" pitchFamily="18" charset="0"/>
              </a:rPr>
              <a:t>Diffusion</a:t>
            </a:r>
            <a:r>
              <a:rPr lang="pl-PL" sz="1800" dirty="0">
                <a:solidFill>
                  <a:srgbClr val="000000"/>
                </a:solidFill>
                <a:latin typeface="Times New Roman" panose="02020603050405020304" pitchFamily="18" charset="0"/>
                <a:ea typeface="Times New Roman" panose="02020603050405020304" pitchFamily="18" charset="0"/>
              </a:rPr>
              <a:t> </a:t>
            </a:r>
            <a:r>
              <a:rPr lang="pl-PL" sz="1800" dirty="0" err="1">
                <a:solidFill>
                  <a:srgbClr val="000000"/>
                </a:solidFill>
                <a:latin typeface="Times New Roman" panose="02020603050405020304" pitchFamily="18" charset="0"/>
                <a:ea typeface="Times New Roman" panose="02020603050405020304" pitchFamily="18" charset="0"/>
              </a:rPr>
              <a:t>models</a:t>
            </a:r>
            <a:endParaRPr lang="pl-PL" sz="1800" dirty="0">
              <a:solidFill>
                <a:srgbClr val="000000"/>
              </a:solidFill>
              <a:effectLst/>
              <a:latin typeface="Times New Roman" panose="02020603050405020304" pitchFamily="18" charset="0"/>
              <a:ea typeface="Times New Roman" panose="02020603050405020304" pitchFamily="18" charset="0"/>
            </a:endParaRPr>
          </a:p>
        </p:txBody>
      </p:sp>
      <p:pic>
        <p:nvPicPr>
          <p:cNvPr id="1026" name="Picture 2" descr="Analog, President John F. Kennedy giving a speech, Over the shoulder, Normal lens, Midday, Natural Lighting, Kodak Tri-X 400, fine film grain">
            <a:extLst>
              <a:ext uri="{FF2B5EF4-FFF2-40B4-BE49-F238E27FC236}">
                <a16:creationId xmlns:a16="http://schemas.microsoft.com/office/drawing/2014/main" id="{7EC794B9-C2AA-561A-23FE-82312A40C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9653" y="0"/>
            <a:ext cx="4122346" cy="61835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AA2A3FA-68A7-5DF3-5EC4-931CB367510D}"/>
              </a:ext>
            </a:extLst>
          </p:cNvPr>
          <p:cNvPicPr>
            <a:picLocks noChangeAspect="1"/>
          </p:cNvPicPr>
          <p:nvPr/>
        </p:nvPicPr>
        <p:blipFill>
          <a:blip r:embed="rId4"/>
          <a:stretch>
            <a:fillRect/>
          </a:stretch>
        </p:blipFill>
        <p:spPr>
          <a:xfrm>
            <a:off x="4329480" y="0"/>
            <a:ext cx="7862520" cy="794083"/>
          </a:xfrm>
          <a:prstGeom prst="rect">
            <a:avLst/>
          </a:prstGeom>
        </p:spPr>
      </p:pic>
      <p:pic>
        <p:nvPicPr>
          <p:cNvPr id="11" name="Picture 10">
            <a:extLst>
              <a:ext uri="{FF2B5EF4-FFF2-40B4-BE49-F238E27FC236}">
                <a16:creationId xmlns:a16="http://schemas.microsoft.com/office/drawing/2014/main" id="{4D996823-1C51-19E7-0E35-7DF76F99C0A8}"/>
              </a:ext>
            </a:extLst>
          </p:cNvPr>
          <p:cNvPicPr>
            <a:picLocks noChangeAspect="1"/>
          </p:cNvPicPr>
          <p:nvPr/>
        </p:nvPicPr>
        <p:blipFill>
          <a:blip r:embed="rId5"/>
          <a:stretch>
            <a:fillRect/>
          </a:stretch>
        </p:blipFill>
        <p:spPr>
          <a:xfrm>
            <a:off x="4329479" y="5403366"/>
            <a:ext cx="7862520" cy="794083"/>
          </a:xfrm>
          <a:prstGeom prst="rect">
            <a:avLst/>
          </a:prstGeom>
        </p:spPr>
      </p:pic>
    </p:spTree>
    <p:extLst>
      <p:ext uri="{BB962C8B-B14F-4D97-AF65-F5344CB8AC3E}">
        <p14:creationId xmlns:p14="http://schemas.microsoft.com/office/powerpoint/2010/main" val="450072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0E514E-E5C4-BC9F-4A4C-E0DB4F911117}"/>
              </a:ext>
            </a:extLst>
          </p:cNvPr>
          <p:cNvSpPr>
            <a:spLocks noGrp="1"/>
          </p:cNvSpPr>
          <p:nvPr>
            <p:ph type="title"/>
          </p:nvPr>
        </p:nvSpPr>
        <p:spPr>
          <a:xfrm>
            <a:off x="704282" y="324853"/>
            <a:ext cx="3932237" cy="531812"/>
          </a:xfrm>
        </p:spPr>
        <p:txBody>
          <a:bodyPr>
            <a:noAutofit/>
          </a:bodyPr>
          <a:lstStyle/>
          <a:p>
            <a:r>
              <a:rPr lang="pl-PL" sz="4000" dirty="0" err="1">
                <a:latin typeface="Times New Roman" panose="02020603050405020304" pitchFamily="18" charset="0"/>
                <a:cs typeface="Times New Roman" panose="02020603050405020304" pitchFamily="18" charset="0"/>
              </a:rPr>
              <a:t>Stable</a:t>
            </a:r>
            <a:r>
              <a:rPr lang="pl-PL" sz="4000" dirty="0">
                <a:latin typeface="Times New Roman" panose="02020603050405020304" pitchFamily="18" charset="0"/>
                <a:cs typeface="Times New Roman" panose="02020603050405020304" pitchFamily="18" charset="0"/>
              </a:rPr>
              <a:t> </a:t>
            </a:r>
            <a:r>
              <a:rPr lang="pl-PL" sz="4000" dirty="0" err="1">
                <a:latin typeface="Times New Roman" panose="02020603050405020304" pitchFamily="18" charset="0"/>
                <a:cs typeface="Times New Roman" panose="02020603050405020304" pitchFamily="18" charset="0"/>
              </a:rPr>
              <a:t>Diffusion</a:t>
            </a:r>
            <a:endParaRPr lang="en-US" sz="4000"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A977FDD0-8548-FEE4-326E-0B9596971E43}"/>
              </a:ext>
            </a:extLst>
          </p:cNvPr>
          <p:cNvSpPr>
            <a:spLocks noGrp="1"/>
          </p:cNvSpPr>
          <p:nvPr>
            <p:ph type="body" sz="half" idx="2"/>
          </p:nvPr>
        </p:nvSpPr>
        <p:spPr>
          <a:xfrm>
            <a:off x="119100" y="1118936"/>
            <a:ext cx="5102602" cy="4620127"/>
          </a:xfrm>
        </p:spPr>
        <p:txBody>
          <a:bodyPr>
            <a:normAutofit/>
          </a:bodyPr>
          <a:lstStyle/>
          <a:p>
            <a:pPr algn="just"/>
            <a:r>
              <a:rPr lang="en-US" sz="1800" kern="100" dirty="0">
                <a:solidFill>
                  <a:srgbClr val="000000"/>
                </a:solidFill>
                <a:effectLst/>
                <a:latin typeface="Times New Roman" panose="02020603050405020304" pitchFamily="18" charset="0"/>
                <a:ea typeface="Times New Roman" panose="02020603050405020304" pitchFamily="18" charset="0"/>
              </a:rPr>
              <a:t>Traditional generative models frequently struggle with visual stability and diversity. Stable Diffusion approaches seek to address these constraints by using a diffusion process during training, gradually refining output images to capture fine-grained details and improve realism.</a:t>
            </a:r>
            <a:endParaRPr lang="pl-PL" sz="1800" kern="100" dirty="0">
              <a:solidFill>
                <a:srgbClr val="000000"/>
              </a:solidFill>
              <a:effectLst/>
              <a:latin typeface="Times New Roman" panose="02020603050405020304" pitchFamily="18" charset="0"/>
              <a:ea typeface="Times New Roman" panose="02020603050405020304" pitchFamily="18" charset="0"/>
            </a:endParaRPr>
          </a:p>
          <a:p>
            <a:pPr algn="just"/>
            <a:endParaRPr lang="pl-PL" sz="1800" kern="100" dirty="0">
              <a:solidFill>
                <a:srgbClr val="000000"/>
              </a:solidFill>
              <a:effectLst/>
              <a:latin typeface="Times New Roman" panose="02020603050405020304" pitchFamily="18" charset="0"/>
              <a:ea typeface="Times New Roman" panose="02020603050405020304" pitchFamily="18" charset="0"/>
            </a:endParaRPr>
          </a:p>
          <a:p>
            <a:pPr algn="just"/>
            <a:r>
              <a:rPr lang="en-US" sz="1800" dirty="0">
                <a:solidFill>
                  <a:srgbClr val="000000"/>
                </a:solidFill>
                <a:effectLst/>
                <a:latin typeface="Times New Roman" panose="02020603050405020304" pitchFamily="18" charset="0"/>
                <a:ea typeface="Times New Roman" panose="02020603050405020304" pitchFamily="18" charset="0"/>
              </a:rPr>
              <a:t>The diffusion technique involves adding Gaussian noise to the generated images iteratively and gradually decreasing the noise intensity. </a:t>
            </a:r>
            <a:endParaRPr lang="pl-PL" sz="1800" kern="100" dirty="0">
              <a:solidFill>
                <a:srgbClr val="000000"/>
              </a:solidFill>
              <a:latin typeface="Times New Roman" panose="02020603050405020304" pitchFamily="18" charset="0"/>
              <a:ea typeface="Times New Roman" panose="02020603050405020304" pitchFamily="18" charset="0"/>
            </a:endParaRPr>
          </a:p>
          <a:p>
            <a:pPr algn="just"/>
            <a:endParaRPr lang="pl-PL" sz="1800" kern="100" dirty="0">
              <a:solidFill>
                <a:srgbClr val="000000"/>
              </a:solidFill>
              <a:latin typeface="Times New Roman" panose="02020603050405020304" pitchFamily="18" charset="0"/>
              <a:ea typeface="Times New Roman" panose="02020603050405020304" pitchFamily="18" charset="0"/>
            </a:endParaRPr>
          </a:p>
          <a:p>
            <a:pPr algn="just"/>
            <a:r>
              <a:rPr lang="en-US" sz="1800" dirty="0">
                <a:solidFill>
                  <a:srgbClr val="000000"/>
                </a:solidFill>
                <a:effectLst/>
                <a:latin typeface="Times New Roman" panose="02020603050405020304" pitchFamily="18" charset="0"/>
                <a:ea typeface="Times New Roman" panose="02020603050405020304" pitchFamily="18" charset="0"/>
              </a:rPr>
              <a:t>Stable Diffusion has gained popularity due to its potential to improve picture synthesis quality and diversity. It has applications in sectors such as virtual reality, gaming, and content development</a:t>
            </a:r>
            <a:r>
              <a:rPr lang="pl-PL" sz="1800" dirty="0">
                <a:solidFill>
                  <a:srgbClr val="000000"/>
                </a:solidFill>
                <a:effectLst/>
                <a:latin typeface="Times New Roman" panose="02020603050405020304" pitchFamily="18" charset="0"/>
                <a:ea typeface="Times New Roman" panose="02020603050405020304" pitchFamily="18" charset="0"/>
              </a:rPr>
              <a:t>.</a:t>
            </a:r>
            <a:endParaRPr lang="en-US" sz="1800" kern="100" dirty="0">
              <a:solidFill>
                <a:srgbClr val="000000"/>
              </a:solidFill>
              <a:effectLst/>
              <a:latin typeface="Times New Roman" panose="02020603050405020304" pitchFamily="18" charset="0"/>
              <a:ea typeface="Times New Roman" panose="02020603050405020304" pitchFamily="18" charset="0"/>
            </a:endParaRPr>
          </a:p>
          <a:p>
            <a:pPr algn="just"/>
            <a:endParaRPr lang="en-US" sz="1800" dirty="0"/>
          </a:p>
        </p:txBody>
      </p:sp>
      <p:pic>
        <p:nvPicPr>
          <p:cNvPr id="2050" name="Picture 2" descr="Analog, President John F. Kennedy smiling, Eye-level, Long exposure, Midday, Natural Lighting, Kodak Ektachrome E100, light blue background, v5">
            <a:extLst>
              <a:ext uri="{FF2B5EF4-FFF2-40B4-BE49-F238E27FC236}">
                <a16:creationId xmlns:a16="http://schemas.microsoft.com/office/drawing/2014/main" id="{B157FC4E-A16B-409D-0A09-8AF71FA6E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9452" y="0"/>
            <a:ext cx="4114799" cy="61721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8E93BDE-5CE9-3B2C-A3A7-20CA8F4C54E9}"/>
              </a:ext>
            </a:extLst>
          </p:cNvPr>
          <p:cNvPicPr>
            <a:picLocks noChangeAspect="1"/>
          </p:cNvPicPr>
          <p:nvPr/>
        </p:nvPicPr>
        <p:blipFill>
          <a:blip r:embed="rId3"/>
          <a:stretch>
            <a:fillRect/>
          </a:stretch>
        </p:blipFill>
        <p:spPr>
          <a:xfrm>
            <a:off x="5221705" y="5314829"/>
            <a:ext cx="6970295" cy="857370"/>
          </a:xfrm>
          <a:prstGeom prst="rect">
            <a:avLst/>
          </a:prstGeom>
        </p:spPr>
      </p:pic>
    </p:spTree>
    <p:extLst>
      <p:ext uri="{BB962C8B-B14F-4D97-AF65-F5344CB8AC3E}">
        <p14:creationId xmlns:p14="http://schemas.microsoft.com/office/powerpoint/2010/main" val="977223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699E-930A-1669-FAAC-199F5F1765A3}"/>
              </a:ext>
            </a:extLst>
          </p:cNvPr>
          <p:cNvSpPr>
            <a:spLocks noGrp="1"/>
          </p:cNvSpPr>
          <p:nvPr>
            <p:ph type="title"/>
          </p:nvPr>
        </p:nvSpPr>
        <p:spPr>
          <a:xfrm>
            <a:off x="547267" y="133183"/>
            <a:ext cx="3932237" cy="1155032"/>
          </a:xfrm>
        </p:spPr>
        <p:txBody>
          <a:bodyPr>
            <a:noAutofit/>
          </a:bodyPr>
          <a:lstStyle/>
          <a:p>
            <a:r>
              <a:rPr lang="pl-PL" sz="4000" dirty="0">
                <a:latin typeface="Times New Roman" panose="02020603050405020304" pitchFamily="18" charset="0"/>
                <a:cs typeface="Times New Roman" panose="02020603050405020304" pitchFamily="18" charset="0"/>
              </a:rPr>
              <a:t>Training and </a:t>
            </a:r>
            <a:r>
              <a:rPr lang="pl-PL" sz="4000" dirty="0" err="1">
                <a:latin typeface="Times New Roman" panose="02020603050405020304" pitchFamily="18" charset="0"/>
                <a:cs typeface="Times New Roman" panose="02020603050405020304" pitchFamily="18" charset="0"/>
              </a:rPr>
              <a:t>optimization</a:t>
            </a:r>
            <a:endParaRPr lang="en-US" sz="40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FDB670CC-07ED-E232-5A27-EA9E7ADF2771}"/>
              </a:ext>
            </a:extLst>
          </p:cNvPr>
          <p:cNvSpPr>
            <a:spLocks noGrp="1"/>
          </p:cNvSpPr>
          <p:nvPr>
            <p:ph type="body" sz="half" idx="2"/>
          </p:nvPr>
        </p:nvSpPr>
        <p:spPr>
          <a:xfrm>
            <a:off x="129920" y="1288215"/>
            <a:ext cx="4766929" cy="4775701"/>
          </a:xfrm>
        </p:spPr>
        <p:txBody>
          <a:bodyPr>
            <a:normAutofit lnSpcReduction="10000"/>
          </a:bodyPr>
          <a:lstStyle/>
          <a:p>
            <a:pPr algn="just"/>
            <a:r>
              <a:rPr lang="en-US" sz="1800" dirty="0">
                <a:solidFill>
                  <a:srgbClr val="000000"/>
                </a:solidFill>
                <a:effectLst/>
                <a:latin typeface="Times New Roman" panose="02020603050405020304" pitchFamily="18" charset="0"/>
                <a:ea typeface="Times New Roman" panose="02020603050405020304" pitchFamily="18" charset="0"/>
              </a:rPr>
              <a:t>To create and effectively use diffusion models, it is essential to focus on training and optimization. These actions are critical in helping the models learn from data, improve their parameters, and produce exceptional images.</a:t>
            </a:r>
            <a:endParaRPr lang="pl-PL" sz="1800" dirty="0">
              <a:solidFill>
                <a:srgbClr val="000000"/>
              </a:solidFill>
              <a:latin typeface="Times New Roman" panose="02020603050405020304" pitchFamily="18" charset="0"/>
            </a:endParaRPr>
          </a:p>
          <a:p>
            <a:pPr algn="just"/>
            <a:br>
              <a:rPr lang="pl-PL" sz="1800" dirty="0">
                <a:solidFill>
                  <a:srgbClr val="000000"/>
                </a:solidFill>
                <a:effectLst/>
                <a:latin typeface="Times New Roman" panose="02020603050405020304" pitchFamily="18" charset="0"/>
                <a:ea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rPr>
              <a:t>To make the model better suited for a specific task</a:t>
            </a:r>
            <a:r>
              <a:rPr lang="pl-PL" sz="18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it undergoes a process called fine-tuning. This involves training the model on a dataset of text and images, allowing it to learn how to generate images based on the provided text. The model's parameters are adjusted through optimization to minimize any differences between the generated images and the actual images.</a:t>
            </a:r>
            <a:endParaRPr lang="pl-PL" sz="1800" dirty="0">
              <a:solidFill>
                <a:srgbClr val="000000"/>
              </a:solidFill>
              <a:effectLst/>
              <a:latin typeface="Times New Roman" panose="02020603050405020304" pitchFamily="18" charset="0"/>
              <a:ea typeface="Times New Roman" panose="02020603050405020304" pitchFamily="18" charset="0"/>
            </a:endParaRPr>
          </a:p>
          <a:p>
            <a:pPr algn="just"/>
            <a:br>
              <a:rPr lang="pl-PL" sz="1800" dirty="0">
                <a:solidFill>
                  <a:srgbClr val="000000"/>
                </a:solidFill>
                <a:latin typeface="Times New Roman" panose="02020603050405020304" pitchFamily="18" charset="0"/>
                <a:ea typeface="Times New Roman" panose="02020603050405020304" pitchFamily="18" charset="0"/>
              </a:rPr>
            </a:br>
            <a:r>
              <a:rPr lang="pl-PL" sz="1800" dirty="0">
                <a:solidFill>
                  <a:srgbClr val="000000"/>
                </a:solidFill>
                <a:latin typeface="Times New Roman" panose="02020603050405020304" pitchFamily="18" charset="0"/>
                <a:ea typeface="Times New Roman" panose="02020603050405020304" pitchFamily="18" charset="0"/>
              </a:rPr>
              <a:t>M</a:t>
            </a:r>
            <a:r>
              <a:rPr lang="en-US" sz="1800" dirty="0" err="1">
                <a:solidFill>
                  <a:srgbClr val="000000"/>
                </a:solidFill>
                <a:effectLst/>
                <a:latin typeface="Times New Roman" panose="02020603050405020304" pitchFamily="18" charset="0"/>
                <a:ea typeface="Times New Roman" panose="02020603050405020304" pitchFamily="18" charset="0"/>
              </a:rPr>
              <a:t>odel</a:t>
            </a:r>
            <a:r>
              <a:rPr lang="en-US" sz="1800" dirty="0">
                <a:solidFill>
                  <a:srgbClr val="000000"/>
                </a:solidFill>
                <a:effectLst/>
                <a:latin typeface="Times New Roman" panose="02020603050405020304" pitchFamily="18" charset="0"/>
                <a:ea typeface="Times New Roman" panose="02020603050405020304" pitchFamily="18" charset="0"/>
              </a:rPr>
              <a:t> is taught using various and inclusive datasets, which helps it create images that match the desired features, styles, or meaning as instructed by conditioning mechanisms.</a:t>
            </a:r>
            <a:endParaRPr lang="pl-PL" sz="1800" dirty="0">
              <a:solidFill>
                <a:srgbClr val="000000"/>
              </a:solidFill>
              <a:effectLst/>
              <a:latin typeface="Times New Roman" panose="02020603050405020304" pitchFamily="18" charset="0"/>
              <a:ea typeface="Times New Roman" panose="02020603050405020304" pitchFamily="18" charset="0"/>
            </a:endParaRPr>
          </a:p>
          <a:p>
            <a:pPr algn="just"/>
            <a:endParaRPr lang="pl-PL" sz="1800" dirty="0">
              <a:solidFill>
                <a:srgbClr val="000000"/>
              </a:solidFill>
              <a:effectLst/>
              <a:latin typeface="Times New Roman" panose="02020603050405020304" pitchFamily="18" charset="0"/>
              <a:ea typeface="Times New Roman" panose="02020603050405020304" pitchFamily="18" charset="0"/>
            </a:endParaRPr>
          </a:p>
        </p:txBody>
      </p:sp>
      <p:pic>
        <p:nvPicPr>
          <p:cNvPr id="3078" name="Picture 6" descr="Analog 1960s, President John F. Kennedy smiling, Eye-level, Double exposure, Midday, Natural Lighting, Kodak Ektachrome E100, light blue plain background, v5">
            <a:extLst>
              <a:ext uri="{FF2B5EF4-FFF2-40B4-BE49-F238E27FC236}">
                <a16:creationId xmlns:a16="http://schemas.microsoft.com/office/drawing/2014/main" id="{9368DA01-A84C-3EEF-82C1-324AA57571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93704" y="1"/>
            <a:ext cx="2398295" cy="359744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alog, President John F. Kennedy smiling, Eye-level, Long exposure, Midday, Natural Lighting, Kodak Ektachrome E100, light blue background, v5">
            <a:extLst>
              <a:ext uri="{FF2B5EF4-FFF2-40B4-BE49-F238E27FC236}">
                <a16:creationId xmlns:a16="http://schemas.microsoft.com/office/drawing/2014/main" id="{DFC5D8CA-B40F-A3FF-A9B7-1CD968EB9C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7702" y="0"/>
            <a:ext cx="2398295" cy="359744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nalog, President John F. Kennedy smiling, Eye-level, Telephoto, Midday, Natural Lighting, Kodak Ektachrome E100, v5">
            <a:extLst>
              <a:ext uri="{FF2B5EF4-FFF2-40B4-BE49-F238E27FC236}">
                <a16:creationId xmlns:a16="http://schemas.microsoft.com/office/drawing/2014/main" id="{11FED960-84CE-14D5-9B3C-01439460C1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9404" y="0"/>
            <a:ext cx="2398296" cy="359744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ortrait, President John F. Kennedy smiling, Eye-level, Telephoto, Midday, Natural Lighting, Kodak Ektachrome E100, v5">
            <a:extLst>
              <a:ext uri="{FF2B5EF4-FFF2-40B4-BE49-F238E27FC236}">
                <a16:creationId xmlns:a16="http://schemas.microsoft.com/office/drawing/2014/main" id="{ED056925-051E-D348-AA79-25C6A83413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9404" y="3302667"/>
            <a:ext cx="2398296" cy="35553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nalog, President John F. Kennedy smiling, Eye-level, Long exposure, Midday, Natural Lighting, Kodak Ektachrome E100, light blue background, v5">
            <a:extLst>
              <a:ext uri="{FF2B5EF4-FFF2-40B4-BE49-F238E27FC236}">
                <a16:creationId xmlns:a16="http://schemas.microsoft.com/office/drawing/2014/main" id="{A16C0E71-F264-2B83-2695-902C46986A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7702" y="3302668"/>
            <a:ext cx="2286000" cy="35553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alog, President John F. Kennedy smiling, Eye-level, Double exposure, Midday, Natural Lighting, Kodak Ektachrome E100, light blue plain background, v5">
            <a:extLst>
              <a:ext uri="{FF2B5EF4-FFF2-40B4-BE49-F238E27FC236}">
                <a16:creationId xmlns:a16="http://schemas.microsoft.com/office/drawing/2014/main" id="{C435846B-FD02-55FE-4E61-21F1268A99D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93702" y="3302668"/>
            <a:ext cx="2398298" cy="355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42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AF8016-8B6C-26AB-1AA9-DBBDFB8DD5C1}"/>
              </a:ext>
            </a:extLst>
          </p:cNvPr>
          <p:cNvSpPr>
            <a:spLocks noGrp="1"/>
          </p:cNvSpPr>
          <p:nvPr>
            <p:ph type="title"/>
          </p:nvPr>
        </p:nvSpPr>
        <p:spPr>
          <a:xfrm>
            <a:off x="3561347" y="109832"/>
            <a:ext cx="5069305" cy="908550"/>
          </a:xfrm>
        </p:spPr>
        <p:txBody>
          <a:bodyPr>
            <a:noAutofit/>
          </a:bodyPr>
          <a:lstStyle/>
          <a:p>
            <a:r>
              <a:rPr lang="pl-PL" sz="4000" dirty="0">
                <a:latin typeface="Times New Roman" panose="02020603050405020304" pitchFamily="18" charset="0"/>
                <a:cs typeface="Times New Roman" panose="02020603050405020304" pitchFamily="18" charset="0"/>
              </a:rPr>
              <a:t>Evaluation </a:t>
            </a:r>
            <a:r>
              <a:rPr lang="pl-PL" sz="4000" dirty="0" err="1">
                <a:latin typeface="Times New Roman" panose="02020603050405020304" pitchFamily="18" charset="0"/>
                <a:cs typeface="Times New Roman" panose="02020603050405020304" pitchFamily="18" charset="0"/>
              </a:rPr>
              <a:t>metrics</a:t>
            </a:r>
            <a:endParaRPr lang="en-US" sz="4000" dirty="0">
              <a:latin typeface="Times New Roman" panose="02020603050405020304" pitchFamily="18" charset="0"/>
              <a:cs typeface="Times New Roman" panose="02020603050405020304" pitchFamily="18" charset="0"/>
            </a:endParaRPr>
          </a:p>
        </p:txBody>
      </p:sp>
      <p:sp>
        <p:nvSpPr>
          <p:cNvPr id="14" name="Text Placeholder 13">
            <a:extLst>
              <a:ext uri="{FF2B5EF4-FFF2-40B4-BE49-F238E27FC236}">
                <a16:creationId xmlns:a16="http://schemas.microsoft.com/office/drawing/2014/main" id="{A6228980-64C1-AAFB-8B52-2458050E416A}"/>
              </a:ext>
            </a:extLst>
          </p:cNvPr>
          <p:cNvSpPr>
            <a:spLocks noGrp="1"/>
          </p:cNvSpPr>
          <p:nvPr>
            <p:ph type="body" idx="1"/>
          </p:nvPr>
        </p:nvSpPr>
        <p:spPr>
          <a:xfrm>
            <a:off x="473999" y="1340498"/>
            <a:ext cx="5157787" cy="823912"/>
          </a:xfrm>
        </p:spPr>
        <p:txBody>
          <a:bodyPr>
            <a:normAutofit lnSpcReduction="10000"/>
          </a:bodyPr>
          <a:lstStyle/>
          <a:p>
            <a:r>
              <a:rPr lang="en-US" sz="1800" dirty="0">
                <a:solidFill>
                  <a:srgbClr val="000000"/>
                </a:solidFill>
                <a:effectLst/>
                <a:latin typeface="Times New Roman" panose="02020603050405020304" pitchFamily="18" charset="0"/>
                <a:ea typeface="Times New Roman" panose="02020603050405020304" pitchFamily="18" charset="0"/>
              </a:rPr>
              <a:t>The Inception Score (IS) is a common way to measure how good and varied the images produced by a generator are.</a:t>
            </a:r>
            <a:endParaRPr lang="en-US" dirty="0"/>
          </a:p>
        </p:txBody>
      </p:sp>
      <p:sp>
        <p:nvSpPr>
          <p:cNvPr id="16" name="Text Placeholder 15">
            <a:extLst>
              <a:ext uri="{FF2B5EF4-FFF2-40B4-BE49-F238E27FC236}">
                <a16:creationId xmlns:a16="http://schemas.microsoft.com/office/drawing/2014/main" id="{A6364ECB-5AAD-E0E9-DF36-3DF1C40CD979}"/>
              </a:ext>
            </a:extLst>
          </p:cNvPr>
          <p:cNvSpPr>
            <a:spLocks noGrp="1"/>
          </p:cNvSpPr>
          <p:nvPr>
            <p:ph type="body" sz="quarter" idx="3"/>
          </p:nvPr>
        </p:nvSpPr>
        <p:spPr>
          <a:xfrm>
            <a:off x="6169024" y="1346117"/>
            <a:ext cx="5183188" cy="823912"/>
          </a:xfrm>
        </p:spPr>
        <p:txBody>
          <a:bodyPr>
            <a:normAutofit lnSpcReduction="10000"/>
          </a:bodyPr>
          <a:lstStyle/>
          <a:p>
            <a:r>
              <a:rPr lang="en-US" sz="1800" dirty="0">
                <a:solidFill>
                  <a:srgbClr val="000000"/>
                </a:solidFill>
                <a:effectLst/>
                <a:latin typeface="Times New Roman" panose="02020603050405020304" pitchFamily="18" charset="0"/>
                <a:ea typeface="Times New Roman" panose="02020603050405020304" pitchFamily="18" charset="0"/>
              </a:rPr>
              <a:t>The Fréchet Inception Distance (FID) is a commonly used measure in evaluating the quality of generated images.</a:t>
            </a:r>
            <a:endParaRPr lang="en-US" dirty="0"/>
          </a:p>
        </p:txBody>
      </p:sp>
      <p:pic>
        <p:nvPicPr>
          <p:cNvPr id="4102" name="Picture 6" descr="How to Implement the Frechet Inception Distance (FID) for Evaluating GANs -  MachineLearningMastery.com">
            <a:extLst>
              <a:ext uri="{FF2B5EF4-FFF2-40B4-BE49-F238E27FC236}">
                <a16:creationId xmlns:a16="http://schemas.microsoft.com/office/drawing/2014/main" id="{7E09F54C-EA0E-7789-642E-CDC48201E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024" y="2254251"/>
            <a:ext cx="5183188" cy="36845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1B43665D-982B-EBA1-6A10-042AAA03B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50" y="2254251"/>
            <a:ext cx="5214287" cy="18473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643E97E5-3042-B8EC-E930-63348D29D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50" y="4101599"/>
            <a:ext cx="5214287" cy="18372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9CA0B7C-F417-A3B7-510F-083D2A07AFED}"/>
              </a:ext>
            </a:extLst>
          </p:cNvPr>
          <p:cNvSpPr txBox="1"/>
          <p:nvPr/>
        </p:nvSpPr>
        <p:spPr>
          <a:xfrm>
            <a:off x="445750" y="5938839"/>
            <a:ext cx="5519487" cy="253916"/>
          </a:xfrm>
          <a:prstGeom prst="rect">
            <a:avLst/>
          </a:prstGeom>
          <a:noFill/>
        </p:spPr>
        <p:txBody>
          <a:bodyPr wrap="square">
            <a:spAutoFit/>
          </a:bodyPr>
          <a:lstStyle/>
          <a:p>
            <a:r>
              <a:rPr lang="en-US" sz="1050" dirty="0"/>
              <a:t>https://medium.com/octavian-ai/a-simple-explanation-of-the-inception-score-372dff6a8c7a</a:t>
            </a:r>
          </a:p>
        </p:txBody>
      </p:sp>
      <p:sp>
        <p:nvSpPr>
          <p:cNvPr id="21" name="TextBox 20">
            <a:extLst>
              <a:ext uri="{FF2B5EF4-FFF2-40B4-BE49-F238E27FC236}">
                <a16:creationId xmlns:a16="http://schemas.microsoft.com/office/drawing/2014/main" id="{226695CC-7177-2AC5-DC33-155AAB45FFD7}"/>
              </a:ext>
            </a:extLst>
          </p:cNvPr>
          <p:cNvSpPr txBox="1"/>
          <p:nvPr/>
        </p:nvSpPr>
        <p:spPr>
          <a:xfrm>
            <a:off x="6226765" y="5938839"/>
            <a:ext cx="6093994" cy="246221"/>
          </a:xfrm>
          <a:prstGeom prst="rect">
            <a:avLst/>
          </a:prstGeom>
          <a:noFill/>
        </p:spPr>
        <p:txBody>
          <a:bodyPr wrap="square">
            <a:spAutoFit/>
          </a:bodyPr>
          <a:lstStyle/>
          <a:p>
            <a:r>
              <a:rPr lang="en-US" sz="1000" dirty="0"/>
              <a:t>https://medium.com/octavian-ai/a-simple-explanation-of-the-inception-score-372dff6a8c7a</a:t>
            </a:r>
          </a:p>
        </p:txBody>
      </p:sp>
    </p:spTree>
    <p:extLst>
      <p:ext uri="{BB962C8B-B14F-4D97-AF65-F5344CB8AC3E}">
        <p14:creationId xmlns:p14="http://schemas.microsoft.com/office/powerpoint/2010/main" val="2401933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E12E0-0112-554D-3E9F-97618C8CB9D7}"/>
              </a:ext>
            </a:extLst>
          </p:cNvPr>
          <p:cNvSpPr>
            <a:spLocks noGrp="1"/>
          </p:cNvSpPr>
          <p:nvPr>
            <p:ph type="title"/>
          </p:nvPr>
        </p:nvSpPr>
        <p:spPr>
          <a:xfrm>
            <a:off x="2029306" y="658344"/>
            <a:ext cx="8133390" cy="1226928"/>
          </a:xfrm>
        </p:spPr>
        <p:txBody>
          <a:bodyPr>
            <a:noAutofit/>
          </a:bodyPr>
          <a:lstStyle/>
          <a:p>
            <a:r>
              <a:rPr lang="pl-PL" sz="4000" dirty="0" err="1">
                <a:latin typeface="Times New Roman" panose="02020603050405020304" pitchFamily="18" charset="0"/>
                <a:cs typeface="Times New Roman" panose="02020603050405020304" pitchFamily="18" charset="0"/>
              </a:rPr>
              <a:t>Questionnaire</a:t>
            </a:r>
            <a:r>
              <a:rPr lang="pl-PL" sz="4000" dirty="0">
                <a:latin typeface="Times New Roman" panose="02020603050405020304" pitchFamily="18" charset="0"/>
                <a:cs typeface="Times New Roman" panose="02020603050405020304" pitchFamily="18" charset="0"/>
              </a:rPr>
              <a:t> </a:t>
            </a:r>
            <a:r>
              <a:rPr lang="pl-PL" sz="4000" dirty="0" err="1">
                <a:latin typeface="Times New Roman" panose="02020603050405020304" pitchFamily="18" charset="0"/>
                <a:cs typeface="Times New Roman" panose="02020603050405020304" pitchFamily="18" charset="0"/>
              </a:rPr>
              <a:t>analysis</a:t>
            </a:r>
            <a:r>
              <a:rPr lang="pl-PL" sz="4000" dirty="0">
                <a:latin typeface="Times New Roman" panose="02020603050405020304" pitchFamily="18" charset="0"/>
                <a:cs typeface="Times New Roman" panose="02020603050405020304" pitchFamily="18" charset="0"/>
              </a:rPr>
              <a:t>, </a:t>
            </a:r>
            <a:r>
              <a:rPr lang="pl-PL" sz="4000" dirty="0" err="1">
                <a:latin typeface="Times New Roman" panose="02020603050405020304" pitchFamily="18" charset="0"/>
                <a:cs typeface="Times New Roman" panose="02020603050405020304" pitchFamily="18" charset="0"/>
              </a:rPr>
              <a:t>diagnosis</a:t>
            </a:r>
            <a:r>
              <a:rPr lang="pl-PL" sz="4000" dirty="0">
                <a:latin typeface="Times New Roman" panose="02020603050405020304" pitchFamily="18" charset="0"/>
                <a:cs typeface="Times New Roman" panose="02020603050405020304" pitchFamily="18" charset="0"/>
              </a:rPr>
              <a:t> and </a:t>
            </a:r>
            <a:r>
              <a:rPr lang="pl-PL" sz="4000" dirty="0" err="1">
                <a:latin typeface="Times New Roman" panose="02020603050405020304" pitchFamily="18" charset="0"/>
                <a:cs typeface="Times New Roman" panose="02020603050405020304" pitchFamily="18" charset="0"/>
              </a:rPr>
              <a:t>key</a:t>
            </a:r>
            <a:r>
              <a:rPr lang="pl-PL" sz="4000" dirty="0">
                <a:latin typeface="Times New Roman" panose="02020603050405020304" pitchFamily="18" charset="0"/>
                <a:cs typeface="Times New Roman" panose="02020603050405020304" pitchFamily="18" charset="0"/>
              </a:rPr>
              <a:t> </a:t>
            </a:r>
            <a:r>
              <a:rPr lang="pl-PL" sz="4000" dirty="0" err="1">
                <a:latin typeface="Times New Roman" panose="02020603050405020304" pitchFamily="18" charset="0"/>
                <a:cs typeface="Times New Roman" panose="02020603050405020304" pitchFamily="18" charset="0"/>
              </a:rPr>
              <a:t>findings</a:t>
            </a:r>
            <a:r>
              <a:rPr lang="pl-PL" sz="4000" dirty="0">
                <a:latin typeface="Times New Roman" panose="02020603050405020304" pitchFamily="18"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p:txBody>
      </p:sp>
      <p:pic>
        <p:nvPicPr>
          <p:cNvPr id="10" name="Picture 9" descr="A red and blue pie chart&#10;&#10;Description automatically generated with low confidence">
            <a:extLst>
              <a:ext uri="{FF2B5EF4-FFF2-40B4-BE49-F238E27FC236}">
                <a16:creationId xmlns:a16="http://schemas.microsoft.com/office/drawing/2014/main" id="{17702750-7628-4CF7-A174-1A1F6A8A5F7F}"/>
              </a:ext>
            </a:extLst>
          </p:cNvPr>
          <p:cNvPicPr>
            <a:picLocks noChangeAspect="1"/>
          </p:cNvPicPr>
          <p:nvPr/>
        </p:nvPicPr>
        <p:blipFill>
          <a:blip r:embed="rId2"/>
          <a:stretch>
            <a:fillRect/>
          </a:stretch>
        </p:blipFill>
        <p:spPr>
          <a:xfrm>
            <a:off x="219933" y="1418602"/>
            <a:ext cx="4246671" cy="2152629"/>
          </a:xfrm>
          <a:prstGeom prst="rect">
            <a:avLst/>
          </a:prstGeom>
          <a:ln>
            <a:solidFill>
              <a:schemeClr val="tx1"/>
            </a:solidFill>
          </a:ln>
        </p:spPr>
      </p:pic>
      <p:pic>
        <p:nvPicPr>
          <p:cNvPr id="11" name="Picture 10" descr="Forms response chart. Question title: On a scale of 1 to 5, how familiar are you with stable diffusion techniques in text-to-image generation?&#10;. Number of responses: 28 responses.">
            <a:extLst>
              <a:ext uri="{FF2B5EF4-FFF2-40B4-BE49-F238E27FC236}">
                <a16:creationId xmlns:a16="http://schemas.microsoft.com/office/drawing/2014/main" id="{D3FA2ABC-E45E-4E6E-F811-2C7B32C9ACF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5397" y="1418603"/>
            <a:ext cx="4246671" cy="2156664"/>
          </a:xfrm>
          <a:prstGeom prst="rect">
            <a:avLst/>
          </a:prstGeom>
          <a:noFill/>
          <a:ln>
            <a:solidFill>
              <a:schemeClr val="tx1"/>
            </a:solidFill>
          </a:ln>
        </p:spPr>
      </p:pic>
      <p:pic>
        <p:nvPicPr>
          <p:cNvPr id="12" name="Picture 11" descr="A picture containing text, screenshot, font, logo&#10;&#10;Description automatically generated">
            <a:extLst>
              <a:ext uri="{FF2B5EF4-FFF2-40B4-BE49-F238E27FC236}">
                <a16:creationId xmlns:a16="http://schemas.microsoft.com/office/drawing/2014/main" id="{058058D2-65F2-7D9F-4568-C13F3BCE69AF}"/>
              </a:ext>
            </a:extLst>
          </p:cNvPr>
          <p:cNvPicPr>
            <a:picLocks noChangeAspect="1"/>
          </p:cNvPicPr>
          <p:nvPr/>
        </p:nvPicPr>
        <p:blipFill>
          <a:blip r:embed="rId4"/>
          <a:stretch>
            <a:fillRect/>
          </a:stretch>
        </p:blipFill>
        <p:spPr>
          <a:xfrm>
            <a:off x="6250186" y="3718026"/>
            <a:ext cx="4423920" cy="2119212"/>
          </a:xfrm>
          <a:prstGeom prst="rect">
            <a:avLst/>
          </a:prstGeom>
          <a:ln>
            <a:solidFill>
              <a:schemeClr val="tx1"/>
            </a:solidFill>
          </a:ln>
        </p:spPr>
      </p:pic>
      <p:pic>
        <p:nvPicPr>
          <p:cNvPr id="13" name="Picture 12" descr="Forms response chart. Question title: How likely are you to try or use an application that generates images from text descriptions?. Number of responses: 28 responses.">
            <a:extLst>
              <a:ext uri="{FF2B5EF4-FFF2-40B4-BE49-F238E27FC236}">
                <a16:creationId xmlns:a16="http://schemas.microsoft.com/office/drawing/2014/main" id="{1113F308-D106-21BA-3C31-2205C424B33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1748" y="3718025"/>
            <a:ext cx="4134252" cy="2119212"/>
          </a:xfrm>
          <a:prstGeom prst="rect">
            <a:avLst/>
          </a:prstGeom>
          <a:noFill/>
          <a:ln>
            <a:solidFill>
              <a:schemeClr val="tx1"/>
            </a:solidFill>
          </a:ln>
        </p:spPr>
      </p:pic>
    </p:spTree>
    <p:extLst>
      <p:ext uri="{BB962C8B-B14F-4D97-AF65-F5344CB8AC3E}">
        <p14:creationId xmlns:p14="http://schemas.microsoft.com/office/powerpoint/2010/main" val="228379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1370BA-1741-7C51-E5A4-00669DF67995}"/>
              </a:ext>
            </a:extLst>
          </p:cNvPr>
          <p:cNvSpPr>
            <a:spLocks noGrp="1"/>
          </p:cNvSpPr>
          <p:nvPr>
            <p:ph type="title"/>
          </p:nvPr>
        </p:nvSpPr>
        <p:spPr>
          <a:xfrm>
            <a:off x="690120" y="2213362"/>
            <a:ext cx="4229103" cy="666572"/>
          </a:xfrm>
        </p:spPr>
        <p:txBody>
          <a:bodyPr>
            <a:noAutofit/>
          </a:bodyPr>
          <a:lstStyle/>
          <a:p>
            <a:r>
              <a:rPr lang="pl-PL" sz="4000" dirty="0" err="1">
                <a:latin typeface="Times New Roman" panose="02020603050405020304" pitchFamily="18" charset="0"/>
                <a:cs typeface="Times New Roman" panose="02020603050405020304" pitchFamily="18" charset="0"/>
              </a:rPr>
              <a:t>Key</a:t>
            </a:r>
            <a:r>
              <a:rPr lang="pl-PL" sz="4000" dirty="0">
                <a:latin typeface="Times New Roman" panose="02020603050405020304" pitchFamily="18" charset="0"/>
                <a:cs typeface="Times New Roman" panose="02020603050405020304" pitchFamily="18" charset="0"/>
              </a:rPr>
              <a:t> </a:t>
            </a:r>
            <a:r>
              <a:rPr lang="pl-PL" sz="4000" dirty="0" err="1">
                <a:latin typeface="Times New Roman" panose="02020603050405020304" pitchFamily="18" charset="0"/>
                <a:cs typeface="Times New Roman" panose="02020603050405020304" pitchFamily="18" charset="0"/>
              </a:rPr>
              <a:t>findings</a:t>
            </a:r>
            <a:endParaRPr lang="en-US" sz="4000"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831CB0F5-BCBE-16B8-F0E0-4D948865D4DE}"/>
              </a:ext>
            </a:extLst>
          </p:cNvPr>
          <p:cNvSpPr>
            <a:spLocks noGrp="1"/>
          </p:cNvSpPr>
          <p:nvPr>
            <p:ph type="body" sz="half" idx="2"/>
          </p:nvPr>
        </p:nvSpPr>
        <p:spPr>
          <a:xfrm>
            <a:off x="838554" y="3001928"/>
            <a:ext cx="3932237" cy="2121493"/>
          </a:xfrm>
        </p:spPr>
        <p:txBody>
          <a:bodyPr/>
          <a:lstStyle/>
          <a:p>
            <a:pPr algn="just"/>
            <a:r>
              <a:rPr lang="en-US" sz="1800" dirty="0">
                <a:solidFill>
                  <a:srgbClr val="000000"/>
                </a:solidFill>
                <a:effectLst/>
                <a:latin typeface="Times New Roman" panose="02020603050405020304" pitchFamily="18" charset="0"/>
                <a:ea typeface="Times New Roman" panose="02020603050405020304" pitchFamily="18" charset="0"/>
              </a:rPr>
              <a:t>1) Evaluation of Image Authenticity - Only 9 out of 28 responses (32%) correctly marked all authentic pictures identified by comparing them with generated ones thus providing intuitive information that differentiating between genuine versus nullified images could be perceived challenging.</a:t>
            </a:r>
            <a:endParaRPr lang="en-US" dirty="0"/>
          </a:p>
        </p:txBody>
      </p:sp>
      <p:pic>
        <p:nvPicPr>
          <p:cNvPr id="7" name="Picture 6" descr="A screenshot of a computer screen&#10;&#10;Description automatically generated with low confidence">
            <a:extLst>
              <a:ext uri="{FF2B5EF4-FFF2-40B4-BE49-F238E27FC236}">
                <a16:creationId xmlns:a16="http://schemas.microsoft.com/office/drawing/2014/main" id="{76AF6EC0-B7B6-8957-B37E-D77AAD52C3C6}"/>
              </a:ext>
            </a:extLst>
          </p:cNvPr>
          <p:cNvPicPr>
            <a:picLocks noChangeAspect="1"/>
          </p:cNvPicPr>
          <p:nvPr/>
        </p:nvPicPr>
        <p:blipFill>
          <a:blip r:embed="rId2"/>
          <a:stretch>
            <a:fillRect/>
          </a:stretch>
        </p:blipFill>
        <p:spPr>
          <a:xfrm>
            <a:off x="5797491" y="90760"/>
            <a:ext cx="4871201" cy="6002395"/>
          </a:xfrm>
          <a:prstGeom prst="rect">
            <a:avLst/>
          </a:prstGeom>
          <a:ln>
            <a:solidFill>
              <a:schemeClr val="tx1"/>
            </a:solidFill>
          </a:ln>
        </p:spPr>
      </p:pic>
      <p:pic>
        <p:nvPicPr>
          <p:cNvPr id="8" name="Picture 7" descr="Forms response chart. Question title: Compare the four images below and select all images which in your opinion are authentic, not made using stable diffusion text-to-image model.. Number of responses: 9 / 28 correct responses.">
            <a:extLst>
              <a:ext uri="{FF2B5EF4-FFF2-40B4-BE49-F238E27FC236}">
                <a16:creationId xmlns:a16="http://schemas.microsoft.com/office/drawing/2014/main" id="{578F9F57-CBD2-5251-7585-990185F241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6327" y="830863"/>
            <a:ext cx="4274185" cy="2171065"/>
          </a:xfrm>
          <a:prstGeom prst="rect">
            <a:avLst/>
          </a:prstGeom>
          <a:noFill/>
          <a:ln>
            <a:solidFill>
              <a:schemeClr val="tx1"/>
            </a:solidFill>
          </a:ln>
        </p:spPr>
      </p:pic>
      <p:pic>
        <p:nvPicPr>
          <p:cNvPr id="9" name="Picture 8" descr="Forms response chart. Question title: On a scale of 1 to 5, how visually realistic do you find the generated image from the previous task?&#10;. Number of responses: 28 responses.">
            <a:extLst>
              <a:ext uri="{FF2B5EF4-FFF2-40B4-BE49-F238E27FC236}">
                <a16:creationId xmlns:a16="http://schemas.microsoft.com/office/drawing/2014/main" id="{BA0E907F-9C49-24D0-5A5A-C1C2BC7AAF1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6327" y="3567000"/>
            <a:ext cx="4274185" cy="2031365"/>
          </a:xfrm>
          <a:prstGeom prst="rect">
            <a:avLst/>
          </a:prstGeom>
          <a:noFill/>
          <a:ln>
            <a:solidFill>
              <a:schemeClr val="tx1"/>
            </a:solidFill>
          </a:ln>
        </p:spPr>
      </p:pic>
    </p:spTree>
    <p:extLst>
      <p:ext uri="{BB962C8B-B14F-4D97-AF65-F5344CB8AC3E}">
        <p14:creationId xmlns:p14="http://schemas.microsoft.com/office/powerpoint/2010/main" val="2530597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E3074A-E2F8-AD50-713C-83919FB9B384}"/>
              </a:ext>
            </a:extLst>
          </p:cNvPr>
          <p:cNvSpPr>
            <a:spLocks noGrp="1"/>
          </p:cNvSpPr>
          <p:nvPr>
            <p:ph type="body" sz="half" idx="2"/>
          </p:nvPr>
        </p:nvSpPr>
        <p:spPr>
          <a:xfrm>
            <a:off x="1034277" y="954231"/>
            <a:ext cx="3932237" cy="2728245"/>
          </a:xfrm>
        </p:spPr>
        <p:txBody>
          <a:bodyPr/>
          <a:lstStyle/>
          <a:p>
            <a:pPr algn="just"/>
            <a:r>
              <a:rPr lang="pl-PL" sz="1800" dirty="0">
                <a:solidFill>
                  <a:srgbClr val="000000"/>
                </a:solidFill>
                <a:effectLst/>
                <a:latin typeface="Times New Roman" panose="02020603050405020304" pitchFamily="18" charset="0"/>
                <a:ea typeface="Times New Roman" panose="02020603050405020304" pitchFamily="18" charset="0"/>
              </a:rPr>
              <a:t>2</a:t>
            </a:r>
            <a:r>
              <a:rPr lang="en-US" sz="1800" dirty="0">
                <a:solidFill>
                  <a:srgbClr val="000000"/>
                </a:solidFill>
                <a:effectLst/>
                <a:latin typeface="Times New Roman" panose="02020603050405020304" pitchFamily="18" charset="0"/>
                <a:ea typeface="Times New Roman" panose="02020603050405020304" pitchFamily="18" charset="0"/>
              </a:rPr>
              <a:t>) Perception of Artificiality - Using the stable diffusion model, participants marked the elements that gave away an image's artificial nature. </a:t>
            </a:r>
            <a:r>
              <a:rPr lang="en-US" sz="1800" kern="100" dirty="0">
                <a:solidFill>
                  <a:srgbClr val="000000"/>
                </a:solidFill>
                <a:effectLst/>
                <a:latin typeface="Times New Roman" panose="02020603050405020304" pitchFamily="18" charset="0"/>
                <a:ea typeface="Times New Roman" panose="02020603050405020304" pitchFamily="18" charset="0"/>
              </a:rPr>
              <a:t>discovered key factors included overly perfect skin, soft features, smoothed-out hair, lack of details and unrealistic wrinkles; these identified artificial elements mirror almost all text-to-image synthesis common challenges. </a:t>
            </a:r>
          </a:p>
          <a:p>
            <a:pPr algn="just"/>
            <a:endParaRPr lang="en-US" dirty="0"/>
          </a:p>
        </p:txBody>
      </p:sp>
      <p:pic>
        <p:nvPicPr>
          <p:cNvPr id="5" name="Picture 4" descr="A person holding a baby&#10;&#10;Description automatically generated with medium confidence">
            <a:extLst>
              <a:ext uri="{FF2B5EF4-FFF2-40B4-BE49-F238E27FC236}">
                <a16:creationId xmlns:a16="http://schemas.microsoft.com/office/drawing/2014/main" id="{A339CAF6-962A-F708-31CC-39F69E95A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42339"/>
            <a:ext cx="6010386" cy="5642266"/>
          </a:xfrm>
          <a:prstGeom prst="rect">
            <a:avLst/>
          </a:prstGeom>
          <a:ln>
            <a:solidFill>
              <a:schemeClr val="tx1"/>
            </a:solidFill>
          </a:ln>
        </p:spPr>
      </p:pic>
      <p:pic>
        <p:nvPicPr>
          <p:cNvPr id="7" name="Picture 6" descr="A picture containing text, screenshot, font, number&#10;&#10;Description automatically generated">
            <a:extLst>
              <a:ext uri="{FF2B5EF4-FFF2-40B4-BE49-F238E27FC236}">
                <a16:creationId xmlns:a16="http://schemas.microsoft.com/office/drawing/2014/main" id="{FDACD3DF-9205-0F43-5654-FD4CAD268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87" y="4074727"/>
            <a:ext cx="3503501" cy="2009878"/>
          </a:xfrm>
          <a:prstGeom prst="rect">
            <a:avLst/>
          </a:prstGeom>
          <a:ln>
            <a:solidFill>
              <a:schemeClr val="tx1"/>
            </a:solidFill>
          </a:ln>
        </p:spPr>
      </p:pic>
      <p:pic>
        <p:nvPicPr>
          <p:cNvPr id="11" name="Picture 10" descr="A screenshot of a computer&#10;&#10;Description automatically generated with low confidence">
            <a:extLst>
              <a:ext uri="{FF2B5EF4-FFF2-40B4-BE49-F238E27FC236}">
                <a16:creationId xmlns:a16="http://schemas.microsoft.com/office/drawing/2014/main" id="{00108EEB-B0AA-DB0F-F61D-DA9C26377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8893" y="4074727"/>
            <a:ext cx="3514091" cy="2009878"/>
          </a:xfrm>
          <a:prstGeom prst="rect">
            <a:avLst/>
          </a:prstGeom>
          <a:ln>
            <a:solidFill>
              <a:schemeClr val="tx1"/>
            </a:solidFill>
          </a:ln>
        </p:spPr>
      </p:pic>
    </p:spTree>
    <p:extLst>
      <p:ext uri="{BB962C8B-B14F-4D97-AF65-F5344CB8AC3E}">
        <p14:creationId xmlns:p14="http://schemas.microsoft.com/office/powerpoint/2010/main" val="2715463764"/>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543412-5ade-481b-8e1c-5482d6b2f492">
      <Terms xmlns="http://schemas.microsoft.com/office/infopath/2007/PartnerControls"/>
    </lcf76f155ced4ddcb4097134ff3c332f>
    <TaxCatchAll xmlns="e5e97e90-43f6-4a92-be9d-6dcf1e53551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58BEFE3277A8C54FB1ED9FD83A757ADB" ma:contentTypeVersion="14" ma:contentTypeDescription="Utwórz nowy dokument." ma:contentTypeScope="" ma:versionID="f49e805e309050683d8a817ace23d1ec">
  <xsd:schema xmlns:xsd="http://www.w3.org/2001/XMLSchema" xmlns:xs="http://www.w3.org/2001/XMLSchema" xmlns:p="http://schemas.microsoft.com/office/2006/metadata/properties" xmlns:ns2="8a543412-5ade-481b-8e1c-5482d6b2f492" xmlns:ns3="e5e97e90-43f6-4a92-be9d-6dcf1e535517" targetNamespace="http://schemas.microsoft.com/office/2006/metadata/properties" ma:root="true" ma:fieldsID="5f9883ceade45ba8d30a645164b3c800" ns2:_="" ns3:_="">
    <xsd:import namespace="8a543412-5ade-481b-8e1c-5482d6b2f492"/>
    <xsd:import namespace="e5e97e90-43f6-4a92-be9d-6dcf1e535517"/>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543412-5ade-481b-8e1c-5482d6b2f4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Tagi obrazów" ma:readOnly="false" ma:fieldId="{5cf76f15-5ced-4ddc-b409-7134ff3c332f}" ma:taxonomyMulti="true" ma:sspId="62f00050-6f92-4a47-8685-96d6877a5fc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e97e90-43f6-4a92-be9d-6dcf1e535517" elementFormDefault="qualified">
    <xsd:import namespace="http://schemas.microsoft.com/office/2006/documentManagement/types"/>
    <xsd:import namespace="http://schemas.microsoft.com/office/infopath/2007/PartnerControls"/>
    <xsd:element name="SharedWithUsers" ma:index="16"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Udostępnione dla — szczegóły" ma:internalName="SharedWithDetails" ma:readOnly="true">
      <xsd:simpleType>
        <xsd:restriction base="dms:Note">
          <xsd:maxLength value="255"/>
        </xsd:restriction>
      </xsd:simpleType>
    </xsd:element>
    <xsd:element name="TaxCatchAll" ma:index="20" nillable="true" ma:displayName="Taxonomy Catch All Column" ma:hidden="true" ma:list="{2ae02345-ad88-4113-9ddf-ea56e3b31c44}" ma:internalName="TaxCatchAll" ma:showField="CatchAllData" ma:web="e5e97e90-43f6-4a92-be9d-6dcf1e53551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F53EE0-83FF-4173-A3DB-D1D4DFF8D66E}">
  <ds:schemaRefs>
    <ds:schemaRef ds:uri="http://www.w3.org/XML/1998/namespace"/>
    <ds:schemaRef ds:uri="http://schemas.microsoft.com/office/2006/metadata/properties"/>
    <ds:schemaRef ds:uri="8a543412-5ade-481b-8e1c-5482d6b2f492"/>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e5e97e90-43f6-4a92-be9d-6dcf1e535517"/>
    <ds:schemaRef ds:uri="http://purl.org/dc/terms/"/>
  </ds:schemaRefs>
</ds:datastoreItem>
</file>

<file path=customXml/itemProps2.xml><?xml version="1.0" encoding="utf-8"?>
<ds:datastoreItem xmlns:ds="http://schemas.openxmlformats.org/officeDocument/2006/customXml" ds:itemID="{AA184307-DC9D-48DA-8204-EA427CD8C66C}">
  <ds:schemaRefs>
    <ds:schemaRef ds:uri="http://schemas.microsoft.com/sharepoint/v3/contenttype/forms"/>
  </ds:schemaRefs>
</ds:datastoreItem>
</file>

<file path=customXml/itemProps3.xml><?xml version="1.0" encoding="utf-8"?>
<ds:datastoreItem xmlns:ds="http://schemas.openxmlformats.org/officeDocument/2006/customXml" ds:itemID="{6AD774B1-5A6F-447B-96CE-7846E19ECD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543412-5ade-481b-8e1c-5482d6b2f492"/>
    <ds:schemaRef ds:uri="e5e97e90-43f6-4a92-be9d-6dcf1e5355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394</TotalTime>
  <Words>1460</Words>
  <Application>Microsoft Office PowerPoint</Application>
  <PresentationFormat>Widescreen</PresentationFormat>
  <Paragraphs>75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Gill Sans MT</vt:lpstr>
      <vt:lpstr>Gill Sans Nova</vt:lpstr>
      <vt:lpstr>Times New Roman</vt:lpstr>
      <vt:lpstr>Wingdings</vt:lpstr>
      <vt:lpstr>Motyw pakietu Office</vt:lpstr>
      <vt:lpstr>“Enhancing Visual Realism in Text-to-Image Synthesis through Stable Diffusion Techniques: Impact and Application Analysis” </vt:lpstr>
      <vt:lpstr>Introduction</vt:lpstr>
      <vt:lpstr>Theory behind text-to-image generation</vt:lpstr>
      <vt:lpstr>Stable Diffusion</vt:lpstr>
      <vt:lpstr>Training and optimization</vt:lpstr>
      <vt:lpstr>Evaluation metrics</vt:lpstr>
      <vt:lpstr>Questionnaire analysis, diagnosis and key findings </vt:lpstr>
      <vt:lpstr>Key findings</vt:lpstr>
      <vt:lpstr>PowerPoint Presentation</vt:lpstr>
      <vt:lpstr>PowerPoint Presentation</vt:lpstr>
      <vt:lpstr>Conclusions</vt:lpstr>
      <vt:lpstr>Industry applications</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Tatiana Burchuladze-Sobczyńska</dc:creator>
  <cp:lastModifiedBy>Patryk Siczek</cp:lastModifiedBy>
  <cp:revision>18</cp:revision>
  <dcterms:created xsi:type="dcterms:W3CDTF">2020-02-20T07:39:37Z</dcterms:created>
  <dcterms:modified xsi:type="dcterms:W3CDTF">2023-06-15T13:48:33Z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0x01010058BEFE3277A8C54FB1ED9FD83A757ADB</vt:lpwstr>
  </property>
  <property fmtid="{D5CDD505-2E9C-101B-9397-08002B2CF9AE}" pid="3" name="MediaServiceImageTags">
    <vt:lpwstr/>
  </property>
</Properties>
</file>